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7.xml" ContentType="application/vnd.openxmlformats-officedocument.presentationml.notesSlide+xml"/>
  <Override PartName="/ppt/tags/tag22.xml" ContentType="application/vnd.openxmlformats-officedocument.presentationml.tags+xml"/>
  <Override PartName="/ppt/notesSlides/notesSlide8.xml" ContentType="application/vnd.openxmlformats-officedocument.presentationml.notesSlide+xml"/>
  <Override PartName="/ppt/tags/tag23.xml" ContentType="application/vnd.openxmlformats-officedocument.presentationml.tags+xml"/>
  <Override PartName="/ppt/notesSlides/notesSlide9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0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1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2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4" r:id="rId3"/>
    <p:sldId id="257" r:id="rId4"/>
    <p:sldId id="260" r:id="rId5"/>
    <p:sldId id="266" r:id="rId6"/>
    <p:sldId id="264" r:id="rId7"/>
    <p:sldId id="283" r:id="rId8"/>
    <p:sldId id="280" r:id="rId9"/>
    <p:sldId id="281" r:id="rId10"/>
    <p:sldId id="282" r:id="rId11"/>
    <p:sldId id="285" r:id="rId12"/>
    <p:sldId id="286" r:id="rId13"/>
    <p:sldId id="287" r:id="rId14"/>
    <p:sldId id="271" r:id="rId15"/>
    <p:sldId id="272" r:id="rId16"/>
    <p:sldId id="290" r:id="rId17"/>
    <p:sldId id="279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6E6E6"/>
    <a:srgbClr val="697DA9"/>
    <a:srgbClr val="E5EEA6"/>
    <a:srgbClr val="F7C582"/>
    <a:srgbClr val="BBE5FE"/>
    <a:srgbClr val="DF4E5C"/>
    <a:srgbClr val="FDD750"/>
    <a:srgbClr val="C1CBE8"/>
    <a:srgbClr val="FFD64F"/>
    <a:srgbClr val="FEF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3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5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79F1D-E65B-4E95-A33B-CE13F0B5EEDB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43661-B6AF-4818-960E-E1703A3816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80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666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8044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378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475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7077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15456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0263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4902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29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788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401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448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59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053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700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791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5515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84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292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061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82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82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770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79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26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45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97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464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836F4-26FF-4706-ABAC-CF8EFC532E1E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1719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image" Target="../media/image1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26.xml"/><Relationship Id="rId7" Type="http://schemas.openxmlformats.org/officeDocument/2006/relationships/image" Target="../media/image4.png"/><Relationship Id="rId12" Type="http://schemas.openxmlformats.org/officeDocument/2006/relationships/image" Target="../media/image16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.jpeg"/><Relationship Id="rId11" Type="http://schemas.openxmlformats.org/officeDocument/2006/relationships/image" Target="../media/image14.png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9.png"/><Relationship Id="rId3" Type="http://schemas.openxmlformats.org/officeDocument/2006/relationships/tags" Target="../tags/tag29.xml"/><Relationship Id="rId7" Type="http://schemas.openxmlformats.org/officeDocument/2006/relationships/image" Target="../media/image4.png"/><Relationship Id="rId12" Type="http://schemas.openxmlformats.org/officeDocument/2006/relationships/image" Target="../media/image18.jpe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3.jpeg"/><Relationship Id="rId11" Type="http://schemas.openxmlformats.org/officeDocument/2006/relationships/image" Target="../media/image17.jpe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png"/><Relationship Id="rId1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2.xml"/><Relationship Id="rId7" Type="http://schemas.openxmlformats.org/officeDocument/2006/relationships/image" Target="../media/image4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3.jpeg"/><Relationship Id="rId11" Type="http://schemas.openxmlformats.org/officeDocument/2006/relationships/image" Target="../media/image20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3.jpeg"/><Relationship Id="rId3" Type="http://schemas.openxmlformats.org/officeDocument/2006/relationships/tags" Target="../tags/tag35.xml"/><Relationship Id="rId7" Type="http://schemas.openxmlformats.org/officeDocument/2006/relationships/image" Target="../media/image4.png"/><Relationship Id="rId12" Type="http://schemas.openxmlformats.org/officeDocument/2006/relationships/image" Target="../media/image22.jpe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3.jpeg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6.png"/><Relationship Id="rId5" Type="http://schemas.openxmlformats.org/officeDocument/2006/relationships/image" Target="../media/image5.png"/><Relationship Id="rId10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image" Target="../media/image2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10.emf"/><Relationship Id="rId5" Type="http://schemas.openxmlformats.org/officeDocument/2006/relationships/tags" Target="../tags/tag11.xml"/><Relationship Id="rId10" Type="http://schemas.openxmlformats.org/officeDocument/2006/relationships/image" Target="../media/image9.png"/><Relationship Id="rId4" Type="http://schemas.openxmlformats.org/officeDocument/2006/relationships/tags" Target="../tags/tag10.xml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11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18.xml"/><Relationship Id="rId7" Type="http://schemas.openxmlformats.org/officeDocument/2006/relationships/image" Target="../media/image4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3.jpeg"/><Relationship Id="rId11" Type="http://schemas.openxmlformats.org/officeDocument/2006/relationships/image" Target="../media/image13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21.xml"/><Relationship Id="rId7" Type="http://schemas.openxmlformats.org/officeDocument/2006/relationships/image" Target="../media/image4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3.jpeg"/><Relationship Id="rId11" Type="http://schemas.openxmlformats.org/officeDocument/2006/relationships/image" Target="../media/image14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6.png"/><Relationship Id="rId4" Type="http://schemas.openxmlformats.org/officeDocument/2006/relationships/image" Target="../media/image3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jpe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_图片 5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32" y="0"/>
            <a:ext cx="12200021" cy="6858000"/>
          </a:xfrm>
          <a:prstGeom prst="rect">
            <a:avLst/>
          </a:prstGeom>
        </p:spPr>
      </p:pic>
      <p:sp>
        <p:nvSpPr>
          <p:cNvPr id="8" name="PA_库_椭圆 7"/>
          <p:cNvSpPr/>
          <p:nvPr>
            <p:custDataLst>
              <p:tags r:id="rId2"/>
            </p:custDataLst>
          </p:nvPr>
        </p:nvSpPr>
        <p:spPr>
          <a:xfrm>
            <a:off x="6096000" y="1155032"/>
            <a:ext cx="4608095" cy="4608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A_库_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3388" y="1151613"/>
            <a:ext cx="4481763" cy="4481763"/>
          </a:xfrm>
          <a:prstGeom prst="rect">
            <a:avLst/>
          </a:prstGeom>
        </p:spPr>
      </p:pic>
      <p:sp>
        <p:nvSpPr>
          <p:cNvPr id="11" name="PA_库_任意多边形 10"/>
          <p:cNvSpPr/>
          <p:nvPr>
            <p:custDataLst>
              <p:tags r:id="rId4"/>
            </p:custDataLst>
          </p:nvPr>
        </p:nvSpPr>
        <p:spPr>
          <a:xfrm>
            <a:off x="2033337" y="3307864"/>
            <a:ext cx="3886200" cy="169262"/>
          </a:xfrm>
          <a:custGeom>
            <a:avLst/>
            <a:gdLst>
              <a:gd name="connsiteX0" fmla="*/ 0 w 3886200"/>
              <a:gd name="connsiteY0" fmla="*/ 169262 h 169262"/>
              <a:gd name="connsiteX1" fmla="*/ 1106905 w 3886200"/>
              <a:gd name="connsiteY1" fmla="*/ 133168 h 169262"/>
              <a:gd name="connsiteX2" fmla="*/ 2731168 w 3886200"/>
              <a:gd name="connsiteY2" fmla="*/ 145199 h 169262"/>
              <a:gd name="connsiteX3" fmla="*/ 3693695 w 3886200"/>
              <a:gd name="connsiteY3" fmla="*/ 820 h 169262"/>
              <a:gd name="connsiteX4" fmla="*/ 3886200 w 3886200"/>
              <a:gd name="connsiteY4" fmla="*/ 97073 h 16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169262">
                <a:moveTo>
                  <a:pt x="0" y="169262"/>
                </a:moveTo>
                <a:cubicBezTo>
                  <a:pt x="325855" y="153220"/>
                  <a:pt x="1106905" y="133168"/>
                  <a:pt x="1106905" y="133168"/>
                </a:cubicBezTo>
                <a:cubicBezTo>
                  <a:pt x="1562100" y="129157"/>
                  <a:pt x="2300036" y="167257"/>
                  <a:pt x="2731168" y="145199"/>
                </a:cubicBezTo>
                <a:cubicBezTo>
                  <a:pt x="3162300" y="123141"/>
                  <a:pt x="3501190" y="8841"/>
                  <a:pt x="3693695" y="820"/>
                </a:cubicBezTo>
                <a:cubicBezTo>
                  <a:pt x="3886200" y="-7201"/>
                  <a:pt x="3886200" y="44936"/>
                  <a:pt x="3886200" y="97073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2101565" y="2834009"/>
            <a:ext cx="3749744" cy="1116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Как сформировать </a:t>
            </a:r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правильную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речь?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effectLst/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721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7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8" dur="1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20244" y="3533562"/>
            <a:ext cx="4500654" cy="307043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24" name="组合 2123"/>
          <p:cNvGrpSpPr/>
          <p:nvPr/>
        </p:nvGrpSpPr>
        <p:grpSpPr>
          <a:xfrm>
            <a:off x="-72107" y="99009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7825" y="4767652"/>
            <a:ext cx="3106737" cy="2071158"/>
          </a:xfrm>
          <a:prstGeom prst="rect">
            <a:avLst/>
          </a:prstGeom>
        </p:spPr>
      </p:pic>
      <p:cxnSp>
        <p:nvCxnSpPr>
          <p:cNvPr id="64" name="PA_库_直接连接符 63"/>
          <p:cNvCxnSpPr/>
          <p:nvPr>
            <p:custDataLst>
              <p:tags r:id="rId1"/>
            </p:custDataLst>
          </p:nvPr>
        </p:nvCxnSpPr>
        <p:spPr>
          <a:xfrm>
            <a:off x="3110970" y="2120900"/>
            <a:ext cx="3528000" cy="0"/>
          </a:xfrm>
          <a:prstGeom prst="line">
            <a:avLst/>
          </a:prstGeom>
          <a:ln w="38100" cap="rnd">
            <a:solidFill>
              <a:srgbClr val="697DA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A_库_文本框 107"/>
          <p:cNvSpPr txBox="1"/>
          <p:nvPr>
            <p:custDataLst>
              <p:tags r:id="rId2"/>
            </p:custDataLst>
          </p:nvPr>
        </p:nvSpPr>
        <p:spPr>
          <a:xfrm>
            <a:off x="4925838" y="2244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77" name="PA_库_椭圆 31"/>
          <p:cNvSpPr/>
          <p:nvPr>
            <p:custDataLst>
              <p:tags r:id="rId3"/>
            </p:custDataLst>
          </p:nvPr>
        </p:nvSpPr>
        <p:spPr>
          <a:xfrm>
            <a:off x="2672611" y="1691674"/>
            <a:ext cx="308922" cy="20566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2">
                <a:lumMod val="40000"/>
                <a:lumOff val="60000"/>
              </a:schemeClr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 81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83" name="任意多边形 82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48425" y="3998052"/>
            <a:ext cx="44901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Sitka Text" panose="02000505000000020004" pitchFamily="2" charset="0"/>
              </a:rPr>
              <a:t>Игра «Апельсин</a:t>
            </a:r>
            <a:r>
              <a:rPr lang="ru-RU" sz="1200" b="1" dirty="0" smtClean="0">
                <a:latin typeface="Sitka Text" panose="02000505000000020004" pitchFamily="2" charset="0"/>
              </a:rPr>
              <a:t>»</a:t>
            </a:r>
          </a:p>
          <a:p>
            <a:pPr algn="just"/>
            <a:r>
              <a:rPr lang="ru-RU" sz="1200" b="1" dirty="0" smtClean="0">
                <a:latin typeface="Sitka Text" panose="02000505000000020004" pitchFamily="2" charset="0"/>
              </a:rPr>
              <a:t>Цель: </a:t>
            </a:r>
            <a:r>
              <a:rPr lang="ru-RU" sz="1200" dirty="0" smtClean="0">
                <a:latin typeface="Sitka Text" panose="02000505000000020004" pitchFamily="2" charset="0"/>
              </a:rPr>
              <a:t>развитие мелкой моторики.</a:t>
            </a:r>
            <a:endParaRPr lang="ru-RU" sz="1200" b="1" dirty="0">
              <a:latin typeface="Sitka Text" panose="02000505000000020004" pitchFamily="2" charset="0"/>
            </a:endParaRPr>
          </a:p>
          <a:p>
            <a:pPr algn="just"/>
            <a:r>
              <a:rPr lang="ru-RU" sz="1200" b="1" dirty="0" smtClean="0">
                <a:latin typeface="Sitka Text" panose="02000505000000020004" pitchFamily="2" charset="0"/>
              </a:rPr>
              <a:t>Ход игры: </a:t>
            </a:r>
          </a:p>
          <a:p>
            <a:pPr algn="just"/>
            <a:r>
              <a:rPr lang="ru-RU" sz="1200" dirty="0" smtClean="0">
                <a:latin typeface="Sitka Text" panose="02000505000000020004" pitchFamily="2" charset="0"/>
              </a:rPr>
              <a:t>«Мы </a:t>
            </a:r>
            <a:r>
              <a:rPr lang="ru-RU" sz="1200" dirty="0">
                <a:latin typeface="Sitka Text" panose="02000505000000020004" pitchFamily="2" charset="0"/>
              </a:rPr>
              <a:t>делили апельсин» (крутим кулачком).</a:t>
            </a:r>
          </a:p>
          <a:p>
            <a:pPr algn="just"/>
            <a:r>
              <a:rPr lang="ru-RU" sz="1200" dirty="0">
                <a:latin typeface="Sitka Text" panose="02000505000000020004" pitchFamily="2" charset="0"/>
              </a:rPr>
              <a:t>«Много нас, а он — один» (показываем все пальчики, а после — только один).</a:t>
            </a:r>
          </a:p>
          <a:p>
            <a:pPr algn="just"/>
            <a:r>
              <a:rPr lang="ru-RU" sz="1200" dirty="0">
                <a:latin typeface="Sitka Text" panose="02000505000000020004" pitchFamily="2" charset="0"/>
              </a:rPr>
              <a:t>«Эта долька — для ежа, эта долька — для чижа» (поочередно на каждого зверька отгибаем пальчик).</a:t>
            </a:r>
          </a:p>
          <a:p>
            <a:pPr algn="just"/>
            <a:r>
              <a:rPr lang="ru-RU" sz="1200" dirty="0">
                <a:latin typeface="Sitka Text" panose="02000505000000020004" pitchFamily="2" charset="0"/>
              </a:rPr>
              <a:t>«Эта долька — для котят, эта долька — для зайчат» (если делает мама, она может помассировать пальчики).</a:t>
            </a:r>
          </a:p>
          <a:p>
            <a:pPr algn="just"/>
            <a:r>
              <a:rPr lang="ru-RU" sz="1200" dirty="0">
                <a:latin typeface="Sitka Text" panose="02000505000000020004" pitchFamily="2" charset="0"/>
              </a:rPr>
              <a:t>«Эта долька — для бобра, а для волка — кожура» (на слове «кожура» нужно потрясти всеми пальчиками опущенных вниз кистей).</a:t>
            </a:r>
            <a:endParaRPr lang="ru-RU" sz="1400" b="0" i="0" dirty="0">
              <a:effectLst/>
              <a:latin typeface="Sitka Text" panose="02000505000000020004" pitchFamily="2" charset="0"/>
            </a:endParaRPr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11"/>
          <a:srcRect t="26916"/>
          <a:stretch/>
        </p:blipFill>
        <p:spPr>
          <a:xfrm rot="10800000" flipH="1">
            <a:off x="9353555" y="4334175"/>
            <a:ext cx="2418317" cy="213800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01492" y="4006348"/>
            <a:ext cx="44961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Sitka Text" panose="02000505000000020004" pitchFamily="2" charset="0"/>
              </a:rPr>
              <a:t>Игра «Зеркало»</a:t>
            </a:r>
          </a:p>
          <a:p>
            <a:pPr algn="just"/>
            <a:r>
              <a:rPr lang="ru-RU" sz="1200" b="1" dirty="0" smtClean="0">
                <a:latin typeface="Sitka Text" panose="02000505000000020004" pitchFamily="2" charset="0"/>
              </a:rPr>
              <a:t>Цель: </a:t>
            </a:r>
            <a:r>
              <a:rPr lang="ru-RU" sz="1200" dirty="0" smtClean="0">
                <a:latin typeface="Sitka Text" panose="02000505000000020004" pitchFamily="2" charset="0"/>
              </a:rPr>
              <a:t>развитие крупной моторики. </a:t>
            </a:r>
          </a:p>
          <a:p>
            <a:pPr algn="just"/>
            <a:r>
              <a:rPr lang="ru-RU" sz="1200" b="1" dirty="0" smtClean="0">
                <a:latin typeface="Sitka Text" panose="02000505000000020004" pitchFamily="2" charset="0"/>
              </a:rPr>
              <a:t>Ход игры:</a:t>
            </a:r>
            <a:r>
              <a:rPr lang="ru-RU" sz="1200" dirty="0" smtClean="0">
                <a:latin typeface="Sitka Text" panose="02000505000000020004" pitchFamily="2" charset="0"/>
              </a:rPr>
              <a:t> Одно </a:t>
            </a:r>
            <a:r>
              <a:rPr lang="ru-RU" sz="1200" dirty="0">
                <a:latin typeface="Sitka Text" panose="02000505000000020004" pitchFamily="2" charset="0"/>
              </a:rPr>
              <a:t>из эффективных упражнений на крупную моторику для детей – копирование движений. Предложите ребёнку встать напротив вас и представить, что он смотрит в зеркало. </a:t>
            </a:r>
            <a:endParaRPr lang="ru-RU" sz="1200" dirty="0" smtClean="0">
              <a:latin typeface="Sitka Text" panose="02000505000000020004" pitchFamily="2" charset="0"/>
            </a:endParaRPr>
          </a:p>
          <a:p>
            <a:pPr algn="just"/>
            <a:r>
              <a:rPr lang="ru-RU" sz="1200" dirty="0" smtClean="0">
                <a:latin typeface="Sitka Text" panose="02000505000000020004" pitchFamily="2" charset="0"/>
              </a:rPr>
              <a:t>Теперь </a:t>
            </a:r>
            <a:r>
              <a:rPr lang="ru-RU" sz="1200" dirty="0">
                <a:latin typeface="Sitka Text" panose="02000505000000020004" pitchFamily="2" charset="0"/>
              </a:rPr>
              <a:t>вы будете медленно двигаться – поднимать руку, чесать нос, передвигать ноги, качать головой – а ребёнок будет повторять за вами так, словно смотрится в зеркало. Затем поменяйтесь ролями.</a:t>
            </a:r>
            <a:endParaRPr lang="ru-RU" sz="1200" b="0" i="0" dirty="0">
              <a:effectLst/>
              <a:latin typeface="Sitka Text" panose="02000505000000020004" pitchFamily="2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521979" y="2233941"/>
            <a:ext cx="8975616" cy="1731964"/>
          </a:xfrm>
          <a:prstGeom prst="rect">
            <a:avLst/>
          </a:prstGeom>
          <a:solidFill>
            <a:srgbClr val="E5EEA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86798" y="2233941"/>
            <a:ext cx="89107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Развивайте крупную и мелкую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моторику!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endParaRPr lang="ru-RU" dirty="0">
              <a:latin typeface="Sitka Text" panose="02000505000000020004" pitchFamily="2" charset="0"/>
              <a:ea typeface="Calibri" panose="020F0502020204030204" pitchFamily="34" charset="0"/>
            </a:endParaRPr>
          </a:p>
          <a:p>
            <a:pPr algn="just"/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</a:rPr>
              <a:t>Приучайте 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</a:rPr>
              <a:t>к велосипеду, плаванию, чаще прогуливайтесь пешком и ходите по лесенкам. Из пальчиковых игр и упражнений специалисты особо выделяют </a:t>
            </a:r>
            <a:r>
              <a:rPr lang="ru-RU" dirty="0" err="1">
                <a:latin typeface="Sitka Text" panose="02000505000000020004" pitchFamily="2" charset="0"/>
                <a:ea typeface="Calibri" panose="020F0502020204030204" pitchFamily="34" charset="0"/>
              </a:rPr>
              <a:t>потешки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</a:rPr>
              <a:t>, занятия с крупами, конструирование, мозаику и различное рукоделие. </a:t>
            </a:r>
            <a:endParaRPr lang="ru-RU" dirty="0">
              <a:latin typeface="Sitka Text" panose="02000505000000020004" pitchFamily="2" charset="0"/>
            </a:endParaRP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4760" y="1553293"/>
            <a:ext cx="4467849" cy="6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08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  <p:bldP spid="7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938" y="-10953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cxnSp>
        <p:nvCxnSpPr>
          <p:cNvPr id="64" name="PA_库_直接连接符 63"/>
          <p:cNvCxnSpPr/>
          <p:nvPr>
            <p:custDataLst>
              <p:tags r:id="rId1"/>
            </p:custDataLst>
          </p:nvPr>
        </p:nvCxnSpPr>
        <p:spPr>
          <a:xfrm>
            <a:off x="3110970" y="2120900"/>
            <a:ext cx="3528000" cy="0"/>
          </a:xfrm>
          <a:prstGeom prst="line">
            <a:avLst/>
          </a:prstGeom>
          <a:ln w="38100" cap="rnd">
            <a:solidFill>
              <a:srgbClr val="697DA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A_库_文本框 107"/>
          <p:cNvSpPr txBox="1"/>
          <p:nvPr>
            <p:custDataLst>
              <p:tags r:id="rId2"/>
            </p:custDataLst>
          </p:nvPr>
        </p:nvSpPr>
        <p:spPr>
          <a:xfrm>
            <a:off x="4925838" y="2244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77" name="PA_库_椭圆 31"/>
          <p:cNvSpPr/>
          <p:nvPr>
            <p:custDataLst>
              <p:tags r:id="rId3"/>
            </p:custDataLst>
          </p:nvPr>
        </p:nvSpPr>
        <p:spPr>
          <a:xfrm>
            <a:off x="2672611" y="1691674"/>
            <a:ext cx="308922" cy="20566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2">
                <a:lumMod val="40000"/>
                <a:lumOff val="60000"/>
              </a:schemeClr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 81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83" name="任意多边形 82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pic>
        <p:nvPicPr>
          <p:cNvPr id="3074" name="Picture 2" descr="Книга: &quot;Пеппи и Пелле с лесной полянки&quot; - Даниэла Дрешер. Купить книгу,  читать рецензии | Pippa und Pelle | ISBN 978-5-04-101244-1 | Лабиринт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2" t="6951"/>
          <a:stretch/>
        </p:blipFill>
        <p:spPr bwMode="auto">
          <a:xfrm>
            <a:off x="7257340" y="1298469"/>
            <a:ext cx="2046052" cy="273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нига: &quot;Сказка о волшебном слове&quot; - Фан Сучжэнь. Купить книгу, читать  рецензии | ISBN 978-5-04-108771-5 | Лабиринт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283" y="1355892"/>
            <a:ext cx="1988880" cy="251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Прямоугольник 71"/>
          <p:cNvSpPr/>
          <p:nvPr/>
        </p:nvSpPr>
        <p:spPr>
          <a:xfrm>
            <a:off x="2455273" y="2289243"/>
            <a:ext cx="4610722" cy="3130194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04471" y="2545269"/>
            <a:ext cx="4661523" cy="275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Больше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читайте!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Sitka Text" panose="02000505000000020004" pitchFamily="2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Читайте 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 перечитывайте подходящие по возрасту сказочные истории или стихотворения, задавайте вопросы по тексту или иллюстрациям, предлагайте пересказывать содержание прочитанного рассказа (малышам постарше).</a:t>
            </a:r>
            <a:endParaRPr lang="ru-RU" sz="1600" dirty="0">
              <a:effectLst/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3"/>
          <a:srcRect l="4790" t="3494" r="7110"/>
          <a:stretch/>
        </p:blipFill>
        <p:spPr>
          <a:xfrm>
            <a:off x="8572582" y="3757358"/>
            <a:ext cx="1974900" cy="2510933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4760" y="1553293"/>
            <a:ext cx="4467849" cy="6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  <p:bldP spid="7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2106" y="99010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cxnSp>
        <p:nvCxnSpPr>
          <p:cNvPr id="64" name="PA_库_直接连接符 63"/>
          <p:cNvCxnSpPr/>
          <p:nvPr>
            <p:custDataLst>
              <p:tags r:id="rId1"/>
            </p:custDataLst>
          </p:nvPr>
        </p:nvCxnSpPr>
        <p:spPr>
          <a:xfrm>
            <a:off x="3110970" y="2120900"/>
            <a:ext cx="3528000" cy="0"/>
          </a:xfrm>
          <a:prstGeom prst="line">
            <a:avLst/>
          </a:prstGeom>
          <a:ln w="38100" cap="rnd">
            <a:solidFill>
              <a:srgbClr val="697DA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A_库_文本框 107"/>
          <p:cNvSpPr txBox="1"/>
          <p:nvPr>
            <p:custDataLst>
              <p:tags r:id="rId2"/>
            </p:custDataLst>
          </p:nvPr>
        </p:nvSpPr>
        <p:spPr>
          <a:xfrm>
            <a:off x="4925838" y="2244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77" name="PA_库_椭圆 31"/>
          <p:cNvSpPr/>
          <p:nvPr>
            <p:custDataLst>
              <p:tags r:id="rId3"/>
            </p:custDataLst>
          </p:nvPr>
        </p:nvSpPr>
        <p:spPr>
          <a:xfrm>
            <a:off x="2672611" y="1691674"/>
            <a:ext cx="308922" cy="20566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2">
                <a:lumMod val="40000"/>
                <a:lumOff val="60000"/>
              </a:schemeClr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 81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83" name="任意多边形 82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8257" y="1664457"/>
            <a:ext cx="6014403" cy="368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697DA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грамматического строя и </a:t>
            </a:r>
            <a:r>
              <a:rPr lang="ru-RU" b="1" dirty="0" smtClean="0">
                <a:solidFill>
                  <a:srgbClr val="697DA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звукопроизношения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55272" y="3914274"/>
            <a:ext cx="5964159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50" b="1" dirty="0" smtClean="0">
                <a:solidFill>
                  <a:srgbClr val="111111"/>
                </a:solidFill>
                <a:latin typeface="Sitka Text" panose="02000505000000020004" pitchFamily="2" charset="0"/>
              </a:rPr>
              <a:t>Игра «Найди часть предмета»</a:t>
            </a:r>
          </a:p>
          <a:p>
            <a:pPr algn="just"/>
            <a:r>
              <a:rPr lang="ru-RU" sz="1550" b="1" dirty="0" smtClean="0">
                <a:solidFill>
                  <a:srgbClr val="111111"/>
                </a:solidFill>
                <a:latin typeface="Sitka Text" panose="02000505000000020004" pitchFamily="2" charset="0"/>
              </a:rPr>
              <a:t>Цель: </a:t>
            </a:r>
            <a:r>
              <a:rPr lang="ru-RU" sz="1550" dirty="0" smtClean="0">
                <a:solidFill>
                  <a:srgbClr val="111111"/>
                </a:solidFill>
                <a:latin typeface="Sitka Text" panose="02000505000000020004" pitchFamily="2" charset="0"/>
              </a:rPr>
              <a:t>формирование умения изменять слова по падежам. </a:t>
            </a:r>
          </a:p>
          <a:p>
            <a:pPr algn="just"/>
            <a:r>
              <a:rPr lang="ru-RU" sz="1550" b="1" dirty="0" smtClean="0">
                <a:solidFill>
                  <a:srgbClr val="111111"/>
                </a:solidFill>
                <a:latin typeface="Sitka Text" panose="02000505000000020004" pitchFamily="2" charset="0"/>
              </a:rPr>
              <a:t>Ход работы: </a:t>
            </a:r>
            <a:r>
              <a:rPr lang="ru-RU" sz="1550" dirty="0" smtClean="0">
                <a:solidFill>
                  <a:srgbClr val="111111"/>
                </a:solidFill>
                <a:latin typeface="Sitka Text" panose="02000505000000020004" pitchFamily="2" charset="0"/>
              </a:rPr>
              <a:t>Предлагаем </a:t>
            </a:r>
            <a:r>
              <a:rPr lang="ru-RU" sz="1550" dirty="0">
                <a:solidFill>
                  <a:srgbClr val="111111"/>
                </a:solidFill>
                <a:latin typeface="Sitka Text" panose="02000505000000020004" pitchFamily="2" charset="0"/>
              </a:rPr>
              <a:t>ребенку назвать, какой части предмета не хватает на картинке. Таким образом, мы закрепляем формы именительного и родительного падежей.</a:t>
            </a:r>
          </a:p>
          <a:p>
            <a:pPr algn="just"/>
            <a:r>
              <a:rPr lang="ru-RU" sz="1550" i="1" dirty="0">
                <a:solidFill>
                  <a:srgbClr val="111111"/>
                </a:solidFill>
                <a:latin typeface="Sitka Text" panose="02000505000000020004" pitchFamily="2" charset="0"/>
              </a:rPr>
              <a:t>Что это? – Это зайка. Чего нет у зайки? – Уха, лапки, хвостика и т.д.</a:t>
            </a:r>
            <a:endParaRPr lang="ru-RU" sz="1550" dirty="0">
              <a:solidFill>
                <a:srgbClr val="111111"/>
              </a:solidFill>
              <a:latin typeface="Sitka Text" panose="02000505000000020004" pitchFamily="2" charset="0"/>
            </a:endParaRPr>
          </a:p>
          <a:p>
            <a:pPr algn="just"/>
            <a:r>
              <a:rPr lang="ru-RU" sz="1550" dirty="0">
                <a:solidFill>
                  <a:srgbClr val="111111"/>
                </a:solidFill>
                <a:latin typeface="Sitka Text" panose="02000505000000020004" pitchFamily="2" charset="0"/>
              </a:rPr>
              <a:t>Пусть ребенок ответит на вопросы по всем изучаемым лексическим единицам той или иной темы.</a:t>
            </a:r>
            <a:endParaRPr lang="ru-RU" sz="1550" b="0" i="0" dirty="0">
              <a:solidFill>
                <a:srgbClr val="111111"/>
              </a:solidFill>
              <a:effectLst/>
              <a:latin typeface="Sitka Text" panose="02000505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19980" y="4032560"/>
            <a:ext cx="3151893" cy="2494146"/>
          </a:xfrm>
          <a:prstGeom prst="rect">
            <a:avLst/>
          </a:prstGeom>
        </p:spPr>
      </p:pic>
      <p:sp>
        <p:nvSpPr>
          <p:cNvPr id="72" name="Прямоугольник 71"/>
          <p:cNvSpPr/>
          <p:nvPr/>
        </p:nvSpPr>
        <p:spPr>
          <a:xfrm>
            <a:off x="2455273" y="2212976"/>
            <a:ext cx="9042322" cy="1651431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21762" y="2170767"/>
            <a:ext cx="8975833" cy="177369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Изменение слов по падежам</a:t>
            </a:r>
          </a:p>
          <a:p>
            <a:pPr algn="just"/>
            <a:endParaRPr lang="ru-RU" dirty="0" smtClean="0">
              <a:solidFill>
                <a:schemeClr val="tx1"/>
              </a:solidFill>
              <a:latin typeface="Sitka Text" panose="02000505000000020004" pitchFamily="2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Sitka Text" panose="02000505000000020004" pitchFamily="2" charset="0"/>
              </a:rPr>
              <a:t>Вся </a:t>
            </a:r>
            <a:r>
              <a:rPr lang="ru-RU" dirty="0">
                <a:solidFill>
                  <a:schemeClr val="tx1"/>
                </a:solidFill>
                <a:latin typeface="Sitka Text" panose="02000505000000020004" pitchFamily="2" charset="0"/>
              </a:rPr>
              <a:t>работа  по словоизменению  строится  в определённом порядке, который  соответствует законам, по которым развивается речь у  всех </a:t>
            </a:r>
            <a:r>
              <a:rPr lang="ru-RU" dirty="0" smtClean="0">
                <a:solidFill>
                  <a:schemeClr val="tx1"/>
                </a:solidFill>
                <a:latin typeface="Sitka Text" panose="02000505000000020004" pitchFamily="2" charset="0"/>
              </a:rPr>
              <a:t>детей. </a:t>
            </a:r>
            <a:r>
              <a:rPr lang="ru-RU" dirty="0">
                <a:solidFill>
                  <a:schemeClr val="tx1"/>
                </a:solidFill>
                <a:latin typeface="Sitka Text" panose="02000505000000020004" pitchFamily="2" charset="0"/>
              </a:rPr>
              <a:t>Когда ребёнок научится произносить слова по слогам, слитно - пора изменять эти слова!</a:t>
            </a:r>
          </a:p>
        </p:txBody>
      </p:sp>
    </p:spTree>
    <p:extLst>
      <p:ext uri="{BB962C8B-B14F-4D97-AF65-F5344CB8AC3E}">
        <p14:creationId xmlns:p14="http://schemas.microsoft.com/office/powerpoint/2010/main" val="3557789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  <p:bldP spid="77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2106" y="99010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cxnSp>
        <p:nvCxnSpPr>
          <p:cNvPr id="64" name="PA_库_直接连接符 63"/>
          <p:cNvCxnSpPr/>
          <p:nvPr>
            <p:custDataLst>
              <p:tags r:id="rId1"/>
            </p:custDataLst>
          </p:nvPr>
        </p:nvCxnSpPr>
        <p:spPr>
          <a:xfrm>
            <a:off x="3110970" y="2120900"/>
            <a:ext cx="3528000" cy="0"/>
          </a:xfrm>
          <a:prstGeom prst="line">
            <a:avLst/>
          </a:prstGeom>
          <a:ln w="38100" cap="rnd">
            <a:solidFill>
              <a:srgbClr val="697DA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A_库_文本框 107"/>
          <p:cNvSpPr txBox="1"/>
          <p:nvPr>
            <p:custDataLst>
              <p:tags r:id="rId2"/>
            </p:custDataLst>
          </p:nvPr>
        </p:nvSpPr>
        <p:spPr>
          <a:xfrm>
            <a:off x="4925838" y="2244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77" name="PA_库_椭圆 31"/>
          <p:cNvSpPr/>
          <p:nvPr>
            <p:custDataLst>
              <p:tags r:id="rId3"/>
            </p:custDataLst>
          </p:nvPr>
        </p:nvSpPr>
        <p:spPr>
          <a:xfrm>
            <a:off x="2672611" y="1691674"/>
            <a:ext cx="308922" cy="20566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2">
                <a:lumMod val="40000"/>
                <a:lumOff val="60000"/>
              </a:schemeClr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 81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83" name="任意多边形 82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1646" y="2216876"/>
            <a:ext cx="6085968" cy="419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Изменение по числам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/>
            <a:r>
              <a:rPr lang="ru-RU" sz="1600" b="1" dirty="0" smtClean="0">
                <a:latin typeface="Sitka Text" panose="02000505000000020004" pitchFamily="2" charset="0"/>
                <a:cs typeface="Times New Roman" panose="02020603050405020304" pitchFamily="18" charset="0"/>
              </a:rPr>
              <a:t>Игра </a:t>
            </a:r>
            <a:r>
              <a:rPr lang="ru-RU" sz="1600" b="1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«Один </a:t>
            </a:r>
            <a:r>
              <a:rPr lang="ru-RU" sz="1600" b="1" dirty="0">
                <a:solidFill>
                  <a:srgbClr val="000000"/>
                </a:solidFill>
                <a:latin typeface="Sitka Text" panose="02000505000000020004" pitchFamily="2" charset="0"/>
              </a:rPr>
              <a:t>- много</a:t>
            </a:r>
            <a:r>
              <a:rPr lang="ru-RU" sz="1600" b="1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»</a:t>
            </a:r>
            <a:endParaRPr lang="ru-RU" sz="1600" b="1" dirty="0">
              <a:solidFill>
                <a:srgbClr val="000000"/>
              </a:solidFill>
              <a:latin typeface="Sitka Text" panose="02000505000000020004" pitchFamily="2" charset="0"/>
            </a:endParaRPr>
          </a:p>
          <a:p>
            <a:pPr algn="just"/>
            <a:r>
              <a:rPr lang="ru-RU" sz="1600" b="1" dirty="0">
                <a:solidFill>
                  <a:srgbClr val="000000"/>
                </a:solidFill>
                <a:latin typeface="Sitka Text" panose="02000505000000020004" pitchFamily="2" charset="0"/>
              </a:rPr>
              <a:t>Цель: 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выявить умение детей самостоятельно образовывать существительные множественного числа от существительного единственного числа.</a:t>
            </a:r>
          </a:p>
          <a:p>
            <a:pPr algn="just"/>
            <a:r>
              <a:rPr lang="ru-RU" sz="1600" b="1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Ход игры: 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Родитель показывает картинку с изображением одного предмета и предлагает ребенку найти картинку с изображением этого же предмета, но в большом количестве.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Картинки: шар – шары, дом – дома, ведро – ведра и т.д.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Родитель показывает картинку и называет: шар.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- А у тебя, - спрашивает воспитатель, - что на картинке?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Ответ ребенка: У меня на картинке шары.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Таким образом предлагается назвать все картинки (5-6 картинок).</a:t>
            </a:r>
            <a:endParaRPr lang="ru-RU" sz="1600" dirty="0">
              <a:solidFill>
                <a:srgbClr val="000000"/>
              </a:solidFill>
              <a:latin typeface="Sitka Text" panose="02000505000000020004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80595" y="1588346"/>
            <a:ext cx="7430537" cy="600159"/>
          </a:xfrm>
          <a:prstGeom prst="rect">
            <a:avLst/>
          </a:prstGeom>
        </p:spPr>
      </p:pic>
      <p:pic>
        <p:nvPicPr>
          <p:cNvPr id="4100" name="Picture 4" descr="Купить Шар гелевый по лучшей цене с доставкой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0"/>
          <a:stretch/>
        </p:blipFill>
        <p:spPr bwMode="auto">
          <a:xfrm>
            <a:off x="9988213" y="1715382"/>
            <a:ext cx="1678259" cy="192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Lenagold - Клипарт - Воздушные шары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397" y="3418473"/>
            <a:ext cx="20574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019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  <p:bldP spid="7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938" y="-10953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65" name="任意多边形 64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8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2747" y="2517358"/>
            <a:ext cx="3173104" cy="3173104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>
          <a:blip r:embed="rId8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3985" y="2499466"/>
            <a:ext cx="3173104" cy="3173104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8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9563" y="2469096"/>
            <a:ext cx="3173104" cy="3173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/>
          <a:srcRect r="4575" b="-3176"/>
          <a:stretch/>
        </p:blipFill>
        <p:spPr>
          <a:xfrm>
            <a:off x="2667089" y="3792001"/>
            <a:ext cx="1798606" cy="1471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78352" y="3757358"/>
            <a:ext cx="1864370" cy="14774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1"/>
          <a:srcRect t="15398" b="15825"/>
          <a:stretch/>
        </p:blipFill>
        <p:spPr>
          <a:xfrm>
            <a:off x="8621953" y="3922536"/>
            <a:ext cx="1873106" cy="10816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83359" y="1345047"/>
            <a:ext cx="4782217" cy="65731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83359" y="2033578"/>
            <a:ext cx="9482168" cy="64189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95106" y="2049430"/>
            <a:ext cx="942972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Для чёткого произношения звуков необходимо регулярно тренировать губы и щёки с </a:t>
            </a:r>
            <a:r>
              <a:rPr lang="ru-RU" sz="1600" dirty="0" smtClean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помощью, например, следующих </a:t>
            </a:r>
            <a:r>
              <a:rPr lang="ru-RU" sz="1600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упражнений перед </a:t>
            </a:r>
            <a:r>
              <a:rPr lang="ru-RU" sz="1600" dirty="0" smtClean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зеркалом:</a:t>
            </a:r>
            <a:endParaRPr lang="ru-RU" sz="1400" dirty="0">
              <a:effectLst/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27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938" y="-10953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74" name="任意多边形 73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75" name="任意多边形 74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18147" y="1426653"/>
            <a:ext cx="8951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Наведите камеру телефона на</a:t>
            </a:r>
            <a:r>
              <a:rPr lang="en-US" b="1" dirty="0" smtClean="0">
                <a:solidFill>
                  <a:srgbClr val="FFC00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 QR-</a:t>
            </a:r>
            <a:r>
              <a:rPr lang="ru-RU" b="1" dirty="0" smtClean="0">
                <a:solidFill>
                  <a:srgbClr val="FFC00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код и узнайте о 9 книгах, развивающие речь ребенка! </a:t>
            </a:r>
            <a:endParaRPr lang="ru-RU" b="1" dirty="0">
              <a:solidFill>
                <a:srgbClr val="FFC000"/>
              </a:solidFill>
              <a:latin typeface="Sitka Text" panose="02000505000000020004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6951" y="2835378"/>
            <a:ext cx="2693987" cy="2424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2427" y="2170736"/>
            <a:ext cx="1929924" cy="24944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06051" y="3495675"/>
            <a:ext cx="1889689" cy="24486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2963" y="2213545"/>
            <a:ext cx="1926977" cy="246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11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938" y="-10953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74" name="任意多边形 73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75" name="任意多边形 74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7580" y="1371915"/>
            <a:ext cx="89630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Наведите камеру телефона на</a:t>
            </a:r>
            <a:r>
              <a:rPr lang="en-US" b="1" dirty="0">
                <a:solidFill>
                  <a:srgbClr val="FFC00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 QR-</a:t>
            </a:r>
            <a:r>
              <a:rPr lang="ru-RU" b="1" dirty="0">
                <a:solidFill>
                  <a:srgbClr val="FFC00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код и узнайте </a:t>
            </a:r>
            <a:r>
              <a:rPr lang="ru-RU" b="1" dirty="0" smtClean="0">
                <a:solidFill>
                  <a:srgbClr val="FFC00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о сайтах с логопедическими играми! </a:t>
            </a:r>
            <a:endParaRPr lang="ru-RU" b="1" dirty="0">
              <a:solidFill>
                <a:srgbClr val="FFC000"/>
              </a:solidFill>
              <a:latin typeface="Sitka Text" panose="02000505000000020004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7384" y="2275484"/>
            <a:ext cx="2082368" cy="20572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7962" y="4457342"/>
            <a:ext cx="2010056" cy="9907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56731" y="2321170"/>
            <a:ext cx="2085158" cy="20726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2813" y="4502094"/>
            <a:ext cx="1439063" cy="1452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95002" y="2321170"/>
            <a:ext cx="2102761" cy="21027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24863" y="4570039"/>
            <a:ext cx="2527888" cy="2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4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32" y="0"/>
            <a:ext cx="12200021" cy="6858000"/>
          </a:xfrm>
          <a:prstGeom prst="rect">
            <a:avLst/>
          </a:prstGeom>
        </p:spPr>
      </p:pic>
      <p:sp>
        <p:nvSpPr>
          <p:cNvPr id="8" name="PA_库_椭圆 7"/>
          <p:cNvSpPr/>
          <p:nvPr>
            <p:custDataLst>
              <p:tags r:id="rId1"/>
            </p:custDataLst>
          </p:nvPr>
        </p:nvSpPr>
        <p:spPr>
          <a:xfrm>
            <a:off x="6096000" y="1155032"/>
            <a:ext cx="4608095" cy="4608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A_库_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332" y="1281364"/>
            <a:ext cx="4481763" cy="4481763"/>
          </a:xfrm>
          <a:prstGeom prst="rect">
            <a:avLst/>
          </a:prstGeom>
        </p:spPr>
      </p:pic>
      <p:sp>
        <p:nvSpPr>
          <p:cNvPr id="11" name="PA_库_任意多边形 10"/>
          <p:cNvSpPr/>
          <p:nvPr>
            <p:custDataLst>
              <p:tags r:id="rId3"/>
            </p:custDataLst>
          </p:nvPr>
        </p:nvSpPr>
        <p:spPr>
          <a:xfrm>
            <a:off x="1962566" y="3560527"/>
            <a:ext cx="3886200" cy="169262"/>
          </a:xfrm>
          <a:custGeom>
            <a:avLst/>
            <a:gdLst>
              <a:gd name="connsiteX0" fmla="*/ 0 w 3886200"/>
              <a:gd name="connsiteY0" fmla="*/ 169262 h 169262"/>
              <a:gd name="connsiteX1" fmla="*/ 1106905 w 3886200"/>
              <a:gd name="connsiteY1" fmla="*/ 133168 h 169262"/>
              <a:gd name="connsiteX2" fmla="*/ 2731168 w 3886200"/>
              <a:gd name="connsiteY2" fmla="*/ 145199 h 169262"/>
              <a:gd name="connsiteX3" fmla="*/ 3693695 w 3886200"/>
              <a:gd name="connsiteY3" fmla="*/ 820 h 169262"/>
              <a:gd name="connsiteX4" fmla="*/ 3886200 w 3886200"/>
              <a:gd name="connsiteY4" fmla="*/ 97073 h 16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169262">
                <a:moveTo>
                  <a:pt x="0" y="169262"/>
                </a:moveTo>
                <a:cubicBezTo>
                  <a:pt x="325855" y="153220"/>
                  <a:pt x="1106905" y="133168"/>
                  <a:pt x="1106905" y="133168"/>
                </a:cubicBezTo>
                <a:cubicBezTo>
                  <a:pt x="1562100" y="129157"/>
                  <a:pt x="2300036" y="167257"/>
                  <a:pt x="2731168" y="145199"/>
                </a:cubicBezTo>
                <a:cubicBezTo>
                  <a:pt x="3162300" y="123141"/>
                  <a:pt x="3501190" y="8841"/>
                  <a:pt x="3693695" y="820"/>
                </a:cubicBezTo>
                <a:cubicBezTo>
                  <a:pt x="3886200" y="-7201"/>
                  <a:pt x="3886200" y="44936"/>
                  <a:pt x="3886200" y="97073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2209351" y="3229659"/>
            <a:ext cx="38234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Sitka Text" panose="02000505000000020004" pitchFamily="2" charset="0"/>
              </a:rPr>
              <a:t>Уважаемые родители, 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Sitka Text" panose="02000505000000020004" pitchFamily="2" charset="0"/>
              </a:rPr>
              <a:t>желаем Вам успехов!</a:t>
            </a:r>
            <a:endParaRPr lang="ru-RU" sz="2400" b="1" dirty="0">
              <a:solidFill>
                <a:srgbClr val="002060"/>
              </a:solidFill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225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1106904" y="-770020"/>
            <a:ext cx="12950884" cy="7147850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81763" y="4905519"/>
            <a:ext cx="3106737" cy="2071158"/>
          </a:xfrm>
          <a:prstGeom prst="rect">
            <a:avLst/>
          </a:prstGeom>
        </p:spPr>
      </p:pic>
      <p:sp>
        <p:nvSpPr>
          <p:cNvPr id="73" name="PA_库_文本框 107"/>
          <p:cNvSpPr txBox="1"/>
          <p:nvPr>
            <p:custDataLst>
              <p:tags r:id="rId1"/>
            </p:custDataLst>
          </p:nvPr>
        </p:nvSpPr>
        <p:spPr>
          <a:xfrm>
            <a:off x="4925838" y="2244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82" name="任意多边形 81"/>
          <p:cNvSpPr/>
          <p:nvPr/>
        </p:nvSpPr>
        <p:spPr>
          <a:xfrm>
            <a:off x="1100175" y="728467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13845" y="80346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697DA9"/>
                </a:solidFill>
                <a:latin typeface="Sitka Text" panose="02000505000000020004" pitchFamily="2" charset="0"/>
              </a:rPr>
              <a:t>Значимость речевой функции</a:t>
            </a:r>
            <a:endParaRPr lang="ru-RU" sz="2000" b="1" dirty="0">
              <a:solidFill>
                <a:srgbClr val="697DA9"/>
              </a:solidFill>
              <a:latin typeface="Sitka Text" panose="02000505000000020004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0909" y="5237019"/>
            <a:ext cx="6797395" cy="838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DF4E5C"/>
                </a:solidFill>
                <a:latin typeface="Sitka Text" panose="02000505000000020004" pitchFamily="2" charset="0"/>
              </a:rPr>
              <a:t>Поэтому, важно, чтобы устная речь была грамматически верной и </a:t>
            </a:r>
            <a:r>
              <a:rPr lang="ru-RU" sz="2400" b="1" dirty="0" smtClean="0">
                <a:solidFill>
                  <a:srgbClr val="DF4E5C"/>
                </a:solidFill>
                <a:latin typeface="Sitka Text" panose="02000505000000020004" pitchFamily="2" charset="0"/>
              </a:rPr>
              <a:t>четкой!</a:t>
            </a:r>
            <a:endParaRPr lang="ru-RU" sz="2400" dirty="0">
              <a:solidFill>
                <a:srgbClr val="DF4E5C"/>
              </a:solidFill>
              <a:latin typeface="Sitka Text" panose="02000505000000020004" pitchFamily="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54551" y="1382771"/>
            <a:ext cx="9581304" cy="355908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64925" y="1398301"/>
            <a:ext cx="9559100" cy="353943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Clr>
                <a:srgbClr val="697DA9"/>
              </a:buClr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Речь способствует развитию психических процессов, отвечающих за познавательную работу и понятийное </a:t>
            </a: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мышление.</a:t>
            </a:r>
            <a:endParaRPr lang="ru-RU" sz="1600" dirty="0">
              <a:latin typeface="Sitka Text" panose="02000505000000020004" pitchFamily="2" charset="0"/>
            </a:endParaRPr>
          </a:p>
          <a:p>
            <a:pPr marL="285750" indent="-285750" algn="just">
              <a:buClr>
                <a:srgbClr val="697DA9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Развитая 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речь помогает контролировать поведенческие реакции организма, формирует навыки осознанной регуляции </a:t>
            </a: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поведения.</a:t>
            </a:r>
            <a:endParaRPr lang="ru-RU" sz="1600" dirty="0">
              <a:latin typeface="Sitka Text" panose="02000505000000020004" pitchFamily="2" charset="0"/>
            </a:endParaRPr>
          </a:p>
          <a:p>
            <a:pPr marL="285750" indent="-285750" algn="just">
              <a:buClr>
                <a:srgbClr val="697DA9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Речевое 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общение способствует процессу социализации ребенка, его приобщению к социальному пространству и развитию навыков социального </a:t>
            </a: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взаимодействия.</a:t>
            </a:r>
            <a:endParaRPr lang="ru-RU" sz="1600" dirty="0">
              <a:latin typeface="Sitka Text" panose="02000505000000020004" pitchFamily="2" charset="0"/>
            </a:endParaRPr>
          </a:p>
          <a:p>
            <a:pPr marL="285750" indent="-285750" algn="just">
              <a:buClr>
                <a:srgbClr val="697DA9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Важно 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исключить развитие дефектов речи, чтобы устранить развитие раздражительности, агрессивности ребенка, а также замкнутости и закрытости от социального </a:t>
            </a:r>
            <a:r>
              <a:rPr lang="ru-RU" sz="1600" dirty="0" err="1" smtClean="0">
                <a:solidFill>
                  <a:srgbClr val="000000"/>
                </a:solidFill>
                <a:latin typeface="Sitka Text" panose="02000505000000020004" pitchFamily="2" charset="0"/>
              </a:rPr>
              <a:t>контактирования</a:t>
            </a: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.</a:t>
            </a:r>
            <a:endParaRPr lang="ru-RU" sz="1600" dirty="0">
              <a:latin typeface="Sitka Text" panose="02000505000000020004" pitchFamily="2" charset="0"/>
            </a:endParaRPr>
          </a:p>
          <a:p>
            <a:pPr marL="285750" indent="-285750" algn="just">
              <a:buClr>
                <a:srgbClr val="697DA9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Речь 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важна для полноценного освоения школьной </a:t>
            </a: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программы.</a:t>
            </a:r>
            <a:endParaRPr lang="ru-RU" sz="1600" dirty="0">
              <a:latin typeface="Sitka Text" panose="02000505000000020004" pitchFamily="2" charset="0"/>
            </a:endParaRPr>
          </a:p>
          <a:p>
            <a:pPr marL="285750" indent="-285750" algn="just">
              <a:buClr>
                <a:srgbClr val="697DA9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Четкая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, выразительная правильная устная речь ребенка является залогом его успешного овладения письменной речью в начальной </a:t>
            </a: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школе.</a:t>
            </a:r>
            <a:endParaRPr lang="ru-RU" sz="1600" dirty="0">
              <a:latin typeface="Sitka Text" panose="02000505000000020004" pitchFamily="2" charset="0"/>
            </a:endParaRPr>
          </a:p>
          <a:p>
            <a:pPr marL="285750" indent="-285750" algn="just">
              <a:buClr>
                <a:srgbClr val="697DA9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Грамотность 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тесно связана со звуковой стороной </a:t>
            </a: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произношения.</a:t>
            </a:r>
            <a:endParaRPr lang="ru-RU" sz="1600" dirty="0">
              <a:latin typeface="Sitka Text" panose="02000505000000020004" pitchFamily="2" charset="0"/>
            </a:endParaRPr>
          </a:p>
          <a:p>
            <a:pPr marL="285750" indent="-285750" algn="just">
              <a:buClr>
                <a:srgbClr val="697DA9"/>
              </a:buClr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Написание 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первых слов и фраз происходит так, как ребенок говорит. </a:t>
            </a:r>
            <a:endParaRPr lang="ru-RU" sz="1600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980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0022" cy="685800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741947" y="1124952"/>
            <a:ext cx="4608095" cy="4608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4564" y="1335506"/>
            <a:ext cx="6767763" cy="4511842"/>
          </a:xfrm>
          <a:prstGeom prst="rect">
            <a:avLst/>
          </a:prstGeom>
        </p:spPr>
      </p:pic>
      <p:grpSp>
        <p:nvGrpSpPr>
          <p:cNvPr id="1167" name="PA_库_组合 1166"/>
          <p:cNvGrpSpPr/>
          <p:nvPr>
            <p:custDataLst>
              <p:tags r:id="rId1"/>
            </p:custDataLst>
          </p:nvPr>
        </p:nvGrpSpPr>
        <p:grpSpPr>
          <a:xfrm>
            <a:off x="3348945" y="465033"/>
            <a:ext cx="2001097" cy="2615051"/>
            <a:chOff x="5607594" y="164244"/>
            <a:chExt cx="4996531" cy="652951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859147" y="164244"/>
              <a:ext cx="934157" cy="6467231"/>
            </a:xfrm>
            <a:custGeom>
              <a:avLst/>
              <a:gdLst>
                <a:gd name="T0" fmla="*/ 81 w 118"/>
                <a:gd name="T1" fmla="*/ 30 h 817"/>
                <a:gd name="T2" fmla="*/ 24 w 118"/>
                <a:gd name="T3" fmla="*/ 50 h 817"/>
                <a:gd name="T4" fmla="*/ 22 w 118"/>
                <a:gd name="T5" fmla="*/ 548 h 817"/>
                <a:gd name="T6" fmla="*/ 18 w 118"/>
                <a:gd name="T7" fmla="*/ 650 h 817"/>
                <a:gd name="T8" fmla="*/ 24 w 118"/>
                <a:gd name="T9" fmla="*/ 787 h 817"/>
                <a:gd name="T10" fmla="*/ 77 w 118"/>
                <a:gd name="T11" fmla="*/ 764 h 817"/>
                <a:gd name="T12" fmla="*/ 76 w 118"/>
                <a:gd name="T13" fmla="*/ 655 h 817"/>
                <a:gd name="T14" fmla="*/ 77 w 118"/>
                <a:gd name="T15" fmla="*/ 540 h 817"/>
                <a:gd name="T16" fmla="*/ 82 w 118"/>
                <a:gd name="T17" fmla="*/ 31 h 817"/>
                <a:gd name="T18" fmla="*/ 81 w 118"/>
                <a:gd name="T19" fmla="*/ 30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817">
                  <a:moveTo>
                    <a:pt x="81" y="30"/>
                  </a:moveTo>
                  <a:cubicBezTo>
                    <a:pt x="57" y="10"/>
                    <a:pt x="26" y="0"/>
                    <a:pt x="24" y="50"/>
                  </a:cubicBezTo>
                  <a:cubicBezTo>
                    <a:pt x="23" y="83"/>
                    <a:pt x="23" y="515"/>
                    <a:pt x="22" y="548"/>
                  </a:cubicBezTo>
                  <a:cubicBezTo>
                    <a:pt x="20" y="582"/>
                    <a:pt x="18" y="616"/>
                    <a:pt x="18" y="650"/>
                  </a:cubicBezTo>
                  <a:cubicBezTo>
                    <a:pt x="18" y="692"/>
                    <a:pt x="0" y="750"/>
                    <a:pt x="24" y="787"/>
                  </a:cubicBezTo>
                  <a:cubicBezTo>
                    <a:pt x="45" y="817"/>
                    <a:pt x="75" y="805"/>
                    <a:pt x="77" y="764"/>
                  </a:cubicBezTo>
                  <a:cubicBezTo>
                    <a:pt x="78" y="728"/>
                    <a:pt x="75" y="691"/>
                    <a:pt x="76" y="655"/>
                  </a:cubicBezTo>
                  <a:cubicBezTo>
                    <a:pt x="77" y="617"/>
                    <a:pt x="72" y="577"/>
                    <a:pt x="77" y="540"/>
                  </a:cubicBezTo>
                  <a:cubicBezTo>
                    <a:pt x="84" y="499"/>
                    <a:pt x="118" y="64"/>
                    <a:pt x="82" y="31"/>
                  </a:cubicBezTo>
                  <a:cubicBezTo>
                    <a:pt x="82" y="31"/>
                    <a:pt x="81" y="31"/>
                    <a:pt x="81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7931004" y="188198"/>
              <a:ext cx="728162" cy="6505556"/>
            </a:xfrm>
            <a:custGeom>
              <a:avLst/>
              <a:gdLst>
                <a:gd name="T0" fmla="*/ 74 w 92"/>
                <a:gd name="T1" fmla="*/ 27 h 822"/>
                <a:gd name="T2" fmla="*/ 26 w 92"/>
                <a:gd name="T3" fmla="*/ 13 h 822"/>
                <a:gd name="T4" fmla="*/ 13 w 92"/>
                <a:gd name="T5" fmla="*/ 66 h 822"/>
                <a:gd name="T6" fmla="*/ 12 w 92"/>
                <a:gd name="T7" fmla="*/ 228 h 822"/>
                <a:gd name="T8" fmla="*/ 9 w 92"/>
                <a:gd name="T9" fmla="*/ 569 h 822"/>
                <a:gd name="T10" fmla="*/ 6 w 92"/>
                <a:gd name="T11" fmla="*/ 658 h 822"/>
                <a:gd name="T12" fmla="*/ 0 w 92"/>
                <a:gd name="T13" fmla="*/ 736 h 822"/>
                <a:gd name="T14" fmla="*/ 43 w 92"/>
                <a:gd name="T15" fmla="*/ 801 h 822"/>
                <a:gd name="T16" fmla="*/ 66 w 92"/>
                <a:gd name="T17" fmla="*/ 782 h 822"/>
                <a:gd name="T18" fmla="*/ 70 w 92"/>
                <a:gd name="T19" fmla="*/ 746 h 822"/>
                <a:gd name="T20" fmla="*/ 70 w 92"/>
                <a:gd name="T21" fmla="*/ 691 h 822"/>
                <a:gd name="T22" fmla="*/ 71 w 92"/>
                <a:gd name="T23" fmla="*/ 532 h 822"/>
                <a:gd name="T24" fmla="*/ 92 w 92"/>
                <a:gd name="T25" fmla="*/ 183 h 822"/>
                <a:gd name="T26" fmla="*/ 89 w 92"/>
                <a:gd name="T27" fmla="*/ 79 h 822"/>
                <a:gd name="T28" fmla="*/ 74 w 92"/>
                <a:gd name="T29" fmla="*/ 27 h 822"/>
                <a:gd name="T30" fmla="*/ 69 w 92"/>
                <a:gd name="T31" fmla="*/ 27 h 822"/>
                <a:gd name="T32" fmla="*/ 82 w 92"/>
                <a:gd name="T33" fmla="*/ 66 h 822"/>
                <a:gd name="T34" fmla="*/ 87 w 92"/>
                <a:gd name="T35" fmla="*/ 144 h 822"/>
                <a:gd name="T36" fmla="*/ 81 w 92"/>
                <a:gd name="T37" fmla="*/ 352 h 822"/>
                <a:gd name="T38" fmla="*/ 68 w 92"/>
                <a:gd name="T39" fmla="*/ 516 h 822"/>
                <a:gd name="T40" fmla="*/ 64 w 92"/>
                <a:gd name="T41" fmla="*/ 613 h 822"/>
                <a:gd name="T42" fmla="*/ 65 w 92"/>
                <a:gd name="T43" fmla="*/ 707 h 822"/>
                <a:gd name="T44" fmla="*/ 57 w 92"/>
                <a:gd name="T45" fmla="*/ 790 h 822"/>
                <a:gd name="T46" fmla="*/ 8 w 92"/>
                <a:gd name="T47" fmla="*/ 758 h 822"/>
                <a:gd name="T48" fmla="*/ 9 w 92"/>
                <a:gd name="T49" fmla="*/ 680 h 822"/>
                <a:gd name="T50" fmla="*/ 15 w 92"/>
                <a:gd name="T51" fmla="*/ 539 h 822"/>
                <a:gd name="T52" fmla="*/ 16 w 92"/>
                <a:gd name="T53" fmla="*/ 400 h 822"/>
                <a:gd name="T54" fmla="*/ 18 w 92"/>
                <a:gd name="T55" fmla="*/ 52 h 822"/>
                <a:gd name="T56" fmla="*/ 23 w 92"/>
                <a:gd name="T57" fmla="*/ 22 h 822"/>
                <a:gd name="T58" fmla="*/ 69 w 92"/>
                <a:gd name="T59" fmla="*/ 27 h 822"/>
                <a:gd name="T60" fmla="*/ 74 w 92"/>
                <a:gd name="T61" fmla="*/ 27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2" h="822">
                  <a:moveTo>
                    <a:pt x="74" y="27"/>
                  </a:moveTo>
                  <a:cubicBezTo>
                    <a:pt x="61" y="16"/>
                    <a:pt x="44" y="5"/>
                    <a:pt x="26" y="13"/>
                  </a:cubicBezTo>
                  <a:cubicBezTo>
                    <a:pt x="9" y="21"/>
                    <a:pt x="13" y="50"/>
                    <a:pt x="13" y="66"/>
                  </a:cubicBezTo>
                  <a:cubicBezTo>
                    <a:pt x="12" y="120"/>
                    <a:pt x="12" y="174"/>
                    <a:pt x="12" y="228"/>
                  </a:cubicBezTo>
                  <a:cubicBezTo>
                    <a:pt x="11" y="341"/>
                    <a:pt x="14" y="455"/>
                    <a:pt x="9" y="569"/>
                  </a:cubicBezTo>
                  <a:cubicBezTo>
                    <a:pt x="8" y="598"/>
                    <a:pt x="8" y="628"/>
                    <a:pt x="6" y="658"/>
                  </a:cubicBezTo>
                  <a:cubicBezTo>
                    <a:pt x="5" y="684"/>
                    <a:pt x="0" y="709"/>
                    <a:pt x="0" y="736"/>
                  </a:cubicBezTo>
                  <a:cubicBezTo>
                    <a:pt x="0" y="759"/>
                    <a:pt x="11" y="806"/>
                    <a:pt x="43" y="801"/>
                  </a:cubicBezTo>
                  <a:cubicBezTo>
                    <a:pt x="55" y="799"/>
                    <a:pt x="61" y="792"/>
                    <a:pt x="66" y="782"/>
                  </a:cubicBezTo>
                  <a:cubicBezTo>
                    <a:pt x="71" y="771"/>
                    <a:pt x="70" y="757"/>
                    <a:pt x="70" y="746"/>
                  </a:cubicBezTo>
                  <a:cubicBezTo>
                    <a:pt x="71" y="727"/>
                    <a:pt x="70" y="709"/>
                    <a:pt x="70" y="691"/>
                  </a:cubicBezTo>
                  <a:cubicBezTo>
                    <a:pt x="69" y="638"/>
                    <a:pt x="65" y="584"/>
                    <a:pt x="71" y="532"/>
                  </a:cubicBezTo>
                  <a:cubicBezTo>
                    <a:pt x="86" y="416"/>
                    <a:pt x="91" y="298"/>
                    <a:pt x="92" y="183"/>
                  </a:cubicBezTo>
                  <a:cubicBezTo>
                    <a:pt x="92" y="148"/>
                    <a:pt x="92" y="113"/>
                    <a:pt x="89" y="79"/>
                  </a:cubicBezTo>
                  <a:cubicBezTo>
                    <a:pt x="87" y="63"/>
                    <a:pt x="87" y="38"/>
                    <a:pt x="74" y="27"/>
                  </a:cubicBezTo>
                  <a:cubicBezTo>
                    <a:pt x="73" y="26"/>
                    <a:pt x="70" y="28"/>
                    <a:pt x="69" y="27"/>
                  </a:cubicBezTo>
                  <a:cubicBezTo>
                    <a:pt x="80" y="36"/>
                    <a:pt x="81" y="54"/>
                    <a:pt x="82" y="66"/>
                  </a:cubicBezTo>
                  <a:cubicBezTo>
                    <a:pt x="86" y="92"/>
                    <a:pt x="86" y="118"/>
                    <a:pt x="87" y="144"/>
                  </a:cubicBezTo>
                  <a:cubicBezTo>
                    <a:pt x="88" y="214"/>
                    <a:pt x="85" y="283"/>
                    <a:pt x="81" y="352"/>
                  </a:cubicBezTo>
                  <a:cubicBezTo>
                    <a:pt x="77" y="407"/>
                    <a:pt x="74" y="462"/>
                    <a:pt x="68" y="516"/>
                  </a:cubicBezTo>
                  <a:cubicBezTo>
                    <a:pt x="65" y="549"/>
                    <a:pt x="63" y="581"/>
                    <a:pt x="64" y="613"/>
                  </a:cubicBezTo>
                  <a:cubicBezTo>
                    <a:pt x="65" y="645"/>
                    <a:pt x="64" y="676"/>
                    <a:pt x="65" y="707"/>
                  </a:cubicBezTo>
                  <a:cubicBezTo>
                    <a:pt x="66" y="733"/>
                    <a:pt x="71" y="767"/>
                    <a:pt x="57" y="790"/>
                  </a:cubicBezTo>
                  <a:cubicBezTo>
                    <a:pt x="37" y="822"/>
                    <a:pt x="12" y="775"/>
                    <a:pt x="8" y="758"/>
                  </a:cubicBezTo>
                  <a:cubicBezTo>
                    <a:pt x="2" y="733"/>
                    <a:pt x="6" y="706"/>
                    <a:pt x="9" y="680"/>
                  </a:cubicBezTo>
                  <a:cubicBezTo>
                    <a:pt x="14" y="634"/>
                    <a:pt x="14" y="586"/>
                    <a:pt x="15" y="539"/>
                  </a:cubicBezTo>
                  <a:cubicBezTo>
                    <a:pt x="16" y="493"/>
                    <a:pt x="16" y="447"/>
                    <a:pt x="16" y="400"/>
                  </a:cubicBezTo>
                  <a:cubicBezTo>
                    <a:pt x="17" y="284"/>
                    <a:pt x="16" y="168"/>
                    <a:pt x="18" y="52"/>
                  </a:cubicBezTo>
                  <a:cubicBezTo>
                    <a:pt x="18" y="42"/>
                    <a:pt x="19" y="32"/>
                    <a:pt x="23" y="22"/>
                  </a:cubicBezTo>
                  <a:cubicBezTo>
                    <a:pt x="32" y="0"/>
                    <a:pt x="58" y="18"/>
                    <a:pt x="69" y="27"/>
                  </a:cubicBezTo>
                  <a:cubicBezTo>
                    <a:pt x="70" y="28"/>
                    <a:pt x="74" y="26"/>
                    <a:pt x="74" y="27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830404" y="164244"/>
              <a:ext cx="828765" cy="6472021"/>
            </a:xfrm>
            <a:custGeom>
              <a:avLst/>
              <a:gdLst>
                <a:gd name="T0" fmla="*/ 87 w 105"/>
                <a:gd name="T1" fmla="*/ 29 h 818"/>
                <a:gd name="T2" fmla="*/ 33 w 105"/>
                <a:gd name="T3" fmla="*/ 22 h 818"/>
                <a:gd name="T4" fmla="*/ 26 w 105"/>
                <a:gd name="T5" fmla="*/ 75 h 818"/>
                <a:gd name="T6" fmla="*/ 25 w 105"/>
                <a:gd name="T7" fmla="*/ 244 h 818"/>
                <a:gd name="T8" fmla="*/ 21 w 105"/>
                <a:gd name="T9" fmla="*/ 595 h 818"/>
                <a:gd name="T10" fmla="*/ 18 w 105"/>
                <a:gd name="T11" fmla="*/ 678 h 818"/>
                <a:gd name="T12" fmla="*/ 14 w 105"/>
                <a:gd name="T13" fmla="*/ 751 h 818"/>
                <a:gd name="T14" fmla="*/ 66 w 105"/>
                <a:gd name="T15" fmla="*/ 802 h 818"/>
                <a:gd name="T16" fmla="*/ 83 w 105"/>
                <a:gd name="T17" fmla="*/ 770 h 818"/>
                <a:gd name="T18" fmla="*/ 82 w 105"/>
                <a:gd name="T19" fmla="*/ 670 h 818"/>
                <a:gd name="T20" fmla="*/ 85 w 105"/>
                <a:gd name="T21" fmla="*/ 531 h 818"/>
                <a:gd name="T22" fmla="*/ 105 w 105"/>
                <a:gd name="T23" fmla="*/ 174 h 818"/>
                <a:gd name="T24" fmla="*/ 102 w 105"/>
                <a:gd name="T25" fmla="*/ 79 h 818"/>
                <a:gd name="T26" fmla="*/ 87 w 105"/>
                <a:gd name="T27" fmla="*/ 29 h 818"/>
                <a:gd name="T28" fmla="*/ 83 w 105"/>
                <a:gd name="T29" fmla="*/ 31 h 818"/>
                <a:gd name="T30" fmla="*/ 96 w 105"/>
                <a:gd name="T31" fmla="*/ 72 h 818"/>
                <a:gd name="T32" fmla="*/ 100 w 105"/>
                <a:gd name="T33" fmla="*/ 155 h 818"/>
                <a:gd name="T34" fmla="*/ 93 w 105"/>
                <a:gd name="T35" fmla="*/ 364 h 818"/>
                <a:gd name="T36" fmla="*/ 81 w 105"/>
                <a:gd name="T37" fmla="*/ 523 h 818"/>
                <a:gd name="T38" fmla="*/ 77 w 105"/>
                <a:gd name="T39" fmla="*/ 632 h 818"/>
                <a:gd name="T40" fmla="*/ 78 w 105"/>
                <a:gd name="T41" fmla="*/ 726 h 818"/>
                <a:gd name="T42" fmla="*/ 78 w 105"/>
                <a:gd name="T43" fmla="*/ 771 h 818"/>
                <a:gd name="T44" fmla="*/ 37 w 105"/>
                <a:gd name="T45" fmla="*/ 794 h 818"/>
                <a:gd name="T46" fmla="*/ 25 w 105"/>
                <a:gd name="T47" fmla="*/ 641 h 818"/>
                <a:gd name="T48" fmla="*/ 28 w 105"/>
                <a:gd name="T49" fmla="*/ 532 h 818"/>
                <a:gd name="T50" fmla="*/ 29 w 105"/>
                <a:gd name="T51" fmla="*/ 375 h 818"/>
                <a:gd name="T52" fmla="*/ 30 w 105"/>
                <a:gd name="T53" fmla="*/ 167 h 818"/>
                <a:gd name="T54" fmla="*/ 31 w 105"/>
                <a:gd name="T55" fmla="*/ 44 h 818"/>
                <a:gd name="T56" fmla="*/ 58 w 105"/>
                <a:gd name="T57" fmla="*/ 16 h 818"/>
                <a:gd name="T58" fmla="*/ 83 w 105"/>
                <a:gd name="T59" fmla="*/ 32 h 818"/>
                <a:gd name="T60" fmla="*/ 87 w 105"/>
                <a:gd name="T61" fmla="*/ 29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" h="818">
                  <a:moveTo>
                    <a:pt x="87" y="29"/>
                  </a:moveTo>
                  <a:cubicBezTo>
                    <a:pt x="74" y="18"/>
                    <a:pt x="45" y="0"/>
                    <a:pt x="33" y="22"/>
                  </a:cubicBezTo>
                  <a:cubicBezTo>
                    <a:pt x="24" y="38"/>
                    <a:pt x="26" y="58"/>
                    <a:pt x="26" y="75"/>
                  </a:cubicBezTo>
                  <a:cubicBezTo>
                    <a:pt x="25" y="131"/>
                    <a:pt x="25" y="188"/>
                    <a:pt x="25" y="244"/>
                  </a:cubicBezTo>
                  <a:cubicBezTo>
                    <a:pt x="24" y="361"/>
                    <a:pt x="27" y="478"/>
                    <a:pt x="21" y="595"/>
                  </a:cubicBezTo>
                  <a:cubicBezTo>
                    <a:pt x="20" y="623"/>
                    <a:pt x="21" y="650"/>
                    <a:pt x="18" y="678"/>
                  </a:cubicBezTo>
                  <a:cubicBezTo>
                    <a:pt x="15" y="702"/>
                    <a:pt x="11" y="727"/>
                    <a:pt x="14" y="751"/>
                  </a:cubicBezTo>
                  <a:cubicBezTo>
                    <a:pt x="17" y="774"/>
                    <a:pt x="34" y="818"/>
                    <a:pt x="66" y="802"/>
                  </a:cubicBezTo>
                  <a:cubicBezTo>
                    <a:pt x="77" y="796"/>
                    <a:pt x="81" y="781"/>
                    <a:pt x="83" y="770"/>
                  </a:cubicBezTo>
                  <a:cubicBezTo>
                    <a:pt x="88" y="738"/>
                    <a:pt x="83" y="702"/>
                    <a:pt x="82" y="670"/>
                  </a:cubicBezTo>
                  <a:cubicBezTo>
                    <a:pt x="82" y="623"/>
                    <a:pt x="79" y="577"/>
                    <a:pt x="85" y="531"/>
                  </a:cubicBezTo>
                  <a:cubicBezTo>
                    <a:pt x="99" y="413"/>
                    <a:pt x="104" y="292"/>
                    <a:pt x="105" y="174"/>
                  </a:cubicBezTo>
                  <a:cubicBezTo>
                    <a:pt x="105" y="142"/>
                    <a:pt x="105" y="110"/>
                    <a:pt x="102" y="79"/>
                  </a:cubicBezTo>
                  <a:cubicBezTo>
                    <a:pt x="100" y="63"/>
                    <a:pt x="99" y="40"/>
                    <a:pt x="87" y="29"/>
                  </a:cubicBezTo>
                  <a:cubicBezTo>
                    <a:pt x="85" y="28"/>
                    <a:pt x="81" y="30"/>
                    <a:pt x="83" y="31"/>
                  </a:cubicBezTo>
                  <a:cubicBezTo>
                    <a:pt x="93" y="41"/>
                    <a:pt x="94" y="59"/>
                    <a:pt x="96" y="72"/>
                  </a:cubicBezTo>
                  <a:cubicBezTo>
                    <a:pt x="99" y="100"/>
                    <a:pt x="100" y="127"/>
                    <a:pt x="100" y="155"/>
                  </a:cubicBezTo>
                  <a:cubicBezTo>
                    <a:pt x="101" y="225"/>
                    <a:pt x="97" y="294"/>
                    <a:pt x="93" y="364"/>
                  </a:cubicBezTo>
                  <a:cubicBezTo>
                    <a:pt x="90" y="417"/>
                    <a:pt x="86" y="470"/>
                    <a:pt x="81" y="523"/>
                  </a:cubicBezTo>
                  <a:cubicBezTo>
                    <a:pt x="77" y="560"/>
                    <a:pt x="76" y="595"/>
                    <a:pt x="77" y="632"/>
                  </a:cubicBezTo>
                  <a:cubicBezTo>
                    <a:pt x="78" y="663"/>
                    <a:pt x="78" y="694"/>
                    <a:pt x="78" y="726"/>
                  </a:cubicBezTo>
                  <a:cubicBezTo>
                    <a:pt x="79" y="741"/>
                    <a:pt x="79" y="756"/>
                    <a:pt x="78" y="771"/>
                  </a:cubicBezTo>
                  <a:cubicBezTo>
                    <a:pt x="76" y="792"/>
                    <a:pt x="57" y="811"/>
                    <a:pt x="37" y="794"/>
                  </a:cubicBezTo>
                  <a:cubicBezTo>
                    <a:pt x="0" y="760"/>
                    <a:pt x="24" y="685"/>
                    <a:pt x="25" y="641"/>
                  </a:cubicBezTo>
                  <a:cubicBezTo>
                    <a:pt x="25" y="605"/>
                    <a:pt x="28" y="569"/>
                    <a:pt x="28" y="532"/>
                  </a:cubicBezTo>
                  <a:cubicBezTo>
                    <a:pt x="29" y="480"/>
                    <a:pt x="29" y="428"/>
                    <a:pt x="29" y="375"/>
                  </a:cubicBezTo>
                  <a:cubicBezTo>
                    <a:pt x="29" y="306"/>
                    <a:pt x="30" y="236"/>
                    <a:pt x="30" y="167"/>
                  </a:cubicBezTo>
                  <a:cubicBezTo>
                    <a:pt x="30" y="126"/>
                    <a:pt x="29" y="85"/>
                    <a:pt x="31" y="44"/>
                  </a:cubicBezTo>
                  <a:cubicBezTo>
                    <a:pt x="32" y="28"/>
                    <a:pt x="39" y="12"/>
                    <a:pt x="58" y="16"/>
                  </a:cubicBezTo>
                  <a:cubicBezTo>
                    <a:pt x="67" y="19"/>
                    <a:pt x="76" y="25"/>
                    <a:pt x="83" y="32"/>
                  </a:cubicBezTo>
                  <a:cubicBezTo>
                    <a:pt x="85" y="33"/>
                    <a:pt x="89" y="30"/>
                    <a:pt x="87" y="2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6005207" y="2387057"/>
              <a:ext cx="4014472" cy="1681481"/>
            </a:xfrm>
            <a:custGeom>
              <a:avLst/>
              <a:gdLst>
                <a:gd name="T0" fmla="*/ 191 w 508"/>
                <a:gd name="T1" fmla="*/ 3 h 212"/>
                <a:gd name="T2" fmla="*/ 147 w 508"/>
                <a:gd name="T3" fmla="*/ 2 h 212"/>
                <a:gd name="T4" fmla="*/ 46 w 508"/>
                <a:gd name="T5" fmla="*/ 7 h 212"/>
                <a:gd name="T6" fmla="*/ 31 w 508"/>
                <a:gd name="T7" fmla="*/ 22 h 212"/>
                <a:gd name="T8" fmla="*/ 13 w 508"/>
                <a:gd name="T9" fmla="*/ 72 h 212"/>
                <a:gd name="T10" fmla="*/ 3 w 508"/>
                <a:gd name="T11" fmla="*/ 156 h 212"/>
                <a:gd name="T12" fmla="*/ 21 w 508"/>
                <a:gd name="T13" fmla="*/ 199 h 212"/>
                <a:gd name="T14" fmla="*/ 78 w 508"/>
                <a:gd name="T15" fmla="*/ 210 h 212"/>
                <a:gd name="T16" fmla="*/ 171 w 508"/>
                <a:gd name="T17" fmla="*/ 208 h 212"/>
                <a:gd name="T18" fmla="*/ 269 w 508"/>
                <a:gd name="T19" fmla="*/ 206 h 212"/>
                <a:gd name="T20" fmla="*/ 485 w 508"/>
                <a:gd name="T21" fmla="*/ 198 h 212"/>
                <a:gd name="T22" fmla="*/ 483 w 508"/>
                <a:gd name="T23" fmla="*/ 142 h 212"/>
                <a:gd name="T24" fmla="*/ 505 w 508"/>
                <a:gd name="T25" fmla="*/ 47 h 212"/>
                <a:gd name="T26" fmla="*/ 487 w 508"/>
                <a:gd name="T27" fmla="*/ 18 h 212"/>
                <a:gd name="T28" fmla="*/ 437 w 508"/>
                <a:gd name="T29" fmla="*/ 7 h 212"/>
                <a:gd name="T30" fmla="*/ 242 w 508"/>
                <a:gd name="T31" fmla="*/ 2 h 212"/>
                <a:gd name="T32" fmla="*/ 191 w 508"/>
                <a:gd name="T33" fmla="*/ 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8" h="212">
                  <a:moveTo>
                    <a:pt x="191" y="3"/>
                  </a:moveTo>
                  <a:cubicBezTo>
                    <a:pt x="178" y="3"/>
                    <a:pt x="163" y="3"/>
                    <a:pt x="147" y="2"/>
                  </a:cubicBezTo>
                  <a:cubicBezTo>
                    <a:pt x="111" y="1"/>
                    <a:pt x="71" y="0"/>
                    <a:pt x="46" y="7"/>
                  </a:cubicBezTo>
                  <a:cubicBezTo>
                    <a:pt x="34" y="11"/>
                    <a:pt x="37" y="16"/>
                    <a:pt x="31" y="22"/>
                  </a:cubicBezTo>
                  <a:cubicBezTo>
                    <a:pt x="17" y="36"/>
                    <a:pt x="15" y="54"/>
                    <a:pt x="13" y="72"/>
                  </a:cubicBezTo>
                  <a:cubicBezTo>
                    <a:pt x="10" y="101"/>
                    <a:pt x="11" y="129"/>
                    <a:pt x="3" y="156"/>
                  </a:cubicBezTo>
                  <a:cubicBezTo>
                    <a:pt x="0" y="166"/>
                    <a:pt x="13" y="190"/>
                    <a:pt x="21" y="199"/>
                  </a:cubicBezTo>
                  <a:cubicBezTo>
                    <a:pt x="31" y="211"/>
                    <a:pt x="55" y="210"/>
                    <a:pt x="78" y="210"/>
                  </a:cubicBezTo>
                  <a:cubicBezTo>
                    <a:pt x="113" y="212"/>
                    <a:pt x="142" y="210"/>
                    <a:pt x="171" y="208"/>
                  </a:cubicBezTo>
                  <a:cubicBezTo>
                    <a:pt x="201" y="206"/>
                    <a:pt x="231" y="204"/>
                    <a:pt x="269" y="206"/>
                  </a:cubicBezTo>
                  <a:cubicBezTo>
                    <a:pt x="290" y="207"/>
                    <a:pt x="478" y="211"/>
                    <a:pt x="485" y="198"/>
                  </a:cubicBezTo>
                  <a:cubicBezTo>
                    <a:pt x="491" y="185"/>
                    <a:pt x="484" y="155"/>
                    <a:pt x="483" y="142"/>
                  </a:cubicBezTo>
                  <a:cubicBezTo>
                    <a:pt x="482" y="112"/>
                    <a:pt x="508" y="76"/>
                    <a:pt x="505" y="47"/>
                  </a:cubicBezTo>
                  <a:cubicBezTo>
                    <a:pt x="504" y="35"/>
                    <a:pt x="496" y="29"/>
                    <a:pt x="487" y="18"/>
                  </a:cubicBezTo>
                  <a:cubicBezTo>
                    <a:pt x="480" y="9"/>
                    <a:pt x="455" y="8"/>
                    <a:pt x="437" y="7"/>
                  </a:cubicBezTo>
                  <a:cubicBezTo>
                    <a:pt x="384" y="5"/>
                    <a:pt x="263" y="0"/>
                    <a:pt x="242" y="2"/>
                  </a:cubicBezTo>
                  <a:cubicBezTo>
                    <a:pt x="191" y="3"/>
                    <a:pt x="191" y="3"/>
                    <a:pt x="191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5995626" y="2372684"/>
              <a:ext cx="4057588" cy="1700643"/>
            </a:xfrm>
            <a:custGeom>
              <a:avLst/>
              <a:gdLst>
                <a:gd name="T0" fmla="*/ 192 w 513"/>
                <a:gd name="T1" fmla="*/ 3 h 215"/>
                <a:gd name="T2" fmla="*/ 147 w 513"/>
                <a:gd name="T3" fmla="*/ 2 h 215"/>
                <a:gd name="T4" fmla="*/ 55 w 513"/>
                <a:gd name="T5" fmla="*/ 5 h 215"/>
                <a:gd name="T6" fmla="*/ 9 w 513"/>
                <a:gd name="T7" fmla="*/ 102 h 215"/>
                <a:gd name="T8" fmla="*/ 5 w 513"/>
                <a:gd name="T9" fmla="*/ 144 h 215"/>
                <a:gd name="T10" fmla="*/ 2 w 513"/>
                <a:gd name="T11" fmla="*/ 169 h 215"/>
                <a:gd name="T12" fmla="*/ 27 w 513"/>
                <a:gd name="T13" fmla="*/ 208 h 215"/>
                <a:gd name="T14" fmla="*/ 68 w 513"/>
                <a:gd name="T15" fmla="*/ 214 h 215"/>
                <a:gd name="T16" fmla="*/ 79 w 513"/>
                <a:gd name="T17" fmla="*/ 214 h 215"/>
                <a:gd name="T18" fmla="*/ 168 w 513"/>
                <a:gd name="T19" fmla="*/ 212 h 215"/>
                <a:gd name="T20" fmla="*/ 308 w 513"/>
                <a:gd name="T21" fmla="*/ 211 h 215"/>
                <a:gd name="T22" fmla="*/ 381 w 513"/>
                <a:gd name="T23" fmla="*/ 211 h 215"/>
                <a:gd name="T24" fmla="*/ 471 w 513"/>
                <a:gd name="T25" fmla="*/ 207 h 215"/>
                <a:gd name="T26" fmla="*/ 487 w 513"/>
                <a:gd name="T27" fmla="*/ 203 h 215"/>
                <a:gd name="T28" fmla="*/ 489 w 513"/>
                <a:gd name="T29" fmla="*/ 161 h 215"/>
                <a:gd name="T30" fmla="*/ 501 w 513"/>
                <a:gd name="T31" fmla="*/ 88 h 215"/>
                <a:gd name="T32" fmla="*/ 499 w 513"/>
                <a:gd name="T33" fmla="*/ 29 h 215"/>
                <a:gd name="T34" fmla="*/ 412 w 513"/>
                <a:gd name="T35" fmla="*/ 5 h 215"/>
                <a:gd name="T36" fmla="*/ 390 w 513"/>
                <a:gd name="T37" fmla="*/ 5 h 215"/>
                <a:gd name="T38" fmla="*/ 192 w 513"/>
                <a:gd name="T39" fmla="*/ 3 h 215"/>
                <a:gd name="T40" fmla="*/ 192 w 513"/>
                <a:gd name="T41" fmla="*/ 7 h 215"/>
                <a:gd name="T42" fmla="*/ 371 w 513"/>
                <a:gd name="T43" fmla="*/ 8 h 215"/>
                <a:gd name="T44" fmla="*/ 427 w 513"/>
                <a:gd name="T45" fmla="*/ 10 h 215"/>
                <a:gd name="T46" fmla="*/ 504 w 513"/>
                <a:gd name="T47" fmla="*/ 49 h 215"/>
                <a:gd name="T48" fmla="*/ 485 w 513"/>
                <a:gd name="T49" fmla="*/ 121 h 215"/>
                <a:gd name="T50" fmla="*/ 486 w 513"/>
                <a:gd name="T51" fmla="*/ 187 h 215"/>
                <a:gd name="T52" fmla="*/ 463 w 513"/>
                <a:gd name="T53" fmla="*/ 204 h 215"/>
                <a:gd name="T54" fmla="*/ 418 w 513"/>
                <a:gd name="T55" fmla="*/ 207 h 215"/>
                <a:gd name="T56" fmla="*/ 316 w 513"/>
                <a:gd name="T57" fmla="*/ 207 h 215"/>
                <a:gd name="T58" fmla="*/ 226 w 513"/>
                <a:gd name="T59" fmla="*/ 205 h 215"/>
                <a:gd name="T60" fmla="*/ 60 w 513"/>
                <a:gd name="T61" fmla="*/ 210 h 215"/>
                <a:gd name="T62" fmla="*/ 15 w 513"/>
                <a:gd name="T63" fmla="*/ 186 h 215"/>
                <a:gd name="T64" fmla="*/ 11 w 513"/>
                <a:gd name="T65" fmla="*/ 138 h 215"/>
                <a:gd name="T66" fmla="*/ 27 w 513"/>
                <a:gd name="T67" fmla="*/ 35 h 215"/>
                <a:gd name="T68" fmla="*/ 57 w 513"/>
                <a:gd name="T69" fmla="*/ 9 h 215"/>
                <a:gd name="T70" fmla="*/ 106 w 513"/>
                <a:gd name="T71" fmla="*/ 6 h 215"/>
                <a:gd name="T72" fmla="*/ 148 w 513"/>
                <a:gd name="T73" fmla="*/ 6 h 215"/>
                <a:gd name="T74" fmla="*/ 192 w 513"/>
                <a:gd name="T75" fmla="*/ 7 h 215"/>
                <a:gd name="T76" fmla="*/ 192 w 513"/>
                <a:gd name="T77" fmla="*/ 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3" h="215">
                  <a:moveTo>
                    <a:pt x="192" y="3"/>
                  </a:moveTo>
                  <a:cubicBezTo>
                    <a:pt x="177" y="3"/>
                    <a:pt x="162" y="3"/>
                    <a:pt x="147" y="2"/>
                  </a:cubicBezTo>
                  <a:cubicBezTo>
                    <a:pt x="116" y="1"/>
                    <a:pt x="86" y="0"/>
                    <a:pt x="55" y="5"/>
                  </a:cubicBezTo>
                  <a:cubicBezTo>
                    <a:pt x="14" y="12"/>
                    <a:pt x="11" y="69"/>
                    <a:pt x="9" y="102"/>
                  </a:cubicBezTo>
                  <a:cubicBezTo>
                    <a:pt x="8" y="116"/>
                    <a:pt x="7" y="130"/>
                    <a:pt x="5" y="144"/>
                  </a:cubicBezTo>
                  <a:cubicBezTo>
                    <a:pt x="3" y="153"/>
                    <a:pt x="0" y="159"/>
                    <a:pt x="2" y="169"/>
                  </a:cubicBezTo>
                  <a:cubicBezTo>
                    <a:pt x="5" y="183"/>
                    <a:pt x="15" y="200"/>
                    <a:pt x="27" y="208"/>
                  </a:cubicBezTo>
                  <a:cubicBezTo>
                    <a:pt x="38" y="215"/>
                    <a:pt x="54" y="215"/>
                    <a:pt x="68" y="214"/>
                  </a:cubicBezTo>
                  <a:cubicBezTo>
                    <a:pt x="72" y="214"/>
                    <a:pt x="76" y="214"/>
                    <a:pt x="79" y="214"/>
                  </a:cubicBezTo>
                  <a:cubicBezTo>
                    <a:pt x="109" y="215"/>
                    <a:pt x="138" y="214"/>
                    <a:pt x="168" y="212"/>
                  </a:cubicBezTo>
                  <a:cubicBezTo>
                    <a:pt x="215" y="209"/>
                    <a:pt x="261" y="210"/>
                    <a:pt x="308" y="211"/>
                  </a:cubicBezTo>
                  <a:cubicBezTo>
                    <a:pt x="332" y="211"/>
                    <a:pt x="357" y="211"/>
                    <a:pt x="381" y="211"/>
                  </a:cubicBezTo>
                  <a:cubicBezTo>
                    <a:pt x="411" y="211"/>
                    <a:pt x="442" y="211"/>
                    <a:pt x="471" y="207"/>
                  </a:cubicBezTo>
                  <a:cubicBezTo>
                    <a:pt x="476" y="206"/>
                    <a:pt x="483" y="206"/>
                    <a:pt x="487" y="203"/>
                  </a:cubicBezTo>
                  <a:cubicBezTo>
                    <a:pt x="496" y="195"/>
                    <a:pt x="490" y="171"/>
                    <a:pt x="489" y="161"/>
                  </a:cubicBezTo>
                  <a:cubicBezTo>
                    <a:pt x="485" y="134"/>
                    <a:pt x="492" y="113"/>
                    <a:pt x="501" y="88"/>
                  </a:cubicBezTo>
                  <a:cubicBezTo>
                    <a:pt x="509" y="67"/>
                    <a:pt x="513" y="47"/>
                    <a:pt x="499" y="29"/>
                  </a:cubicBezTo>
                  <a:cubicBezTo>
                    <a:pt x="479" y="4"/>
                    <a:pt x="443" y="5"/>
                    <a:pt x="412" y="5"/>
                  </a:cubicBezTo>
                  <a:cubicBezTo>
                    <a:pt x="404" y="5"/>
                    <a:pt x="397" y="5"/>
                    <a:pt x="390" y="5"/>
                  </a:cubicBezTo>
                  <a:cubicBezTo>
                    <a:pt x="324" y="2"/>
                    <a:pt x="258" y="2"/>
                    <a:pt x="192" y="3"/>
                  </a:cubicBezTo>
                  <a:cubicBezTo>
                    <a:pt x="188" y="3"/>
                    <a:pt x="190" y="7"/>
                    <a:pt x="192" y="7"/>
                  </a:cubicBezTo>
                  <a:cubicBezTo>
                    <a:pt x="252" y="6"/>
                    <a:pt x="311" y="6"/>
                    <a:pt x="371" y="8"/>
                  </a:cubicBezTo>
                  <a:cubicBezTo>
                    <a:pt x="389" y="9"/>
                    <a:pt x="408" y="9"/>
                    <a:pt x="427" y="10"/>
                  </a:cubicBezTo>
                  <a:cubicBezTo>
                    <a:pt x="457" y="12"/>
                    <a:pt x="496" y="12"/>
                    <a:pt x="504" y="49"/>
                  </a:cubicBezTo>
                  <a:cubicBezTo>
                    <a:pt x="508" y="72"/>
                    <a:pt x="491" y="100"/>
                    <a:pt x="485" y="121"/>
                  </a:cubicBezTo>
                  <a:cubicBezTo>
                    <a:pt x="479" y="144"/>
                    <a:pt x="486" y="165"/>
                    <a:pt x="486" y="187"/>
                  </a:cubicBezTo>
                  <a:cubicBezTo>
                    <a:pt x="486" y="203"/>
                    <a:pt x="476" y="203"/>
                    <a:pt x="463" y="204"/>
                  </a:cubicBezTo>
                  <a:cubicBezTo>
                    <a:pt x="448" y="206"/>
                    <a:pt x="433" y="206"/>
                    <a:pt x="418" y="207"/>
                  </a:cubicBezTo>
                  <a:cubicBezTo>
                    <a:pt x="384" y="208"/>
                    <a:pt x="350" y="207"/>
                    <a:pt x="316" y="207"/>
                  </a:cubicBezTo>
                  <a:cubicBezTo>
                    <a:pt x="286" y="207"/>
                    <a:pt x="256" y="205"/>
                    <a:pt x="226" y="205"/>
                  </a:cubicBezTo>
                  <a:cubicBezTo>
                    <a:pt x="170" y="206"/>
                    <a:pt x="115" y="211"/>
                    <a:pt x="60" y="210"/>
                  </a:cubicBezTo>
                  <a:cubicBezTo>
                    <a:pt x="39" y="209"/>
                    <a:pt x="25" y="205"/>
                    <a:pt x="15" y="186"/>
                  </a:cubicBezTo>
                  <a:cubicBezTo>
                    <a:pt x="4" y="168"/>
                    <a:pt x="8" y="157"/>
                    <a:pt x="11" y="138"/>
                  </a:cubicBezTo>
                  <a:cubicBezTo>
                    <a:pt x="17" y="104"/>
                    <a:pt x="11" y="66"/>
                    <a:pt x="27" y="35"/>
                  </a:cubicBezTo>
                  <a:cubicBezTo>
                    <a:pt x="33" y="23"/>
                    <a:pt x="44" y="12"/>
                    <a:pt x="57" y="9"/>
                  </a:cubicBezTo>
                  <a:cubicBezTo>
                    <a:pt x="73" y="6"/>
                    <a:pt x="90" y="6"/>
                    <a:pt x="106" y="6"/>
                  </a:cubicBezTo>
                  <a:cubicBezTo>
                    <a:pt x="120" y="5"/>
                    <a:pt x="134" y="6"/>
                    <a:pt x="148" y="6"/>
                  </a:cubicBezTo>
                  <a:cubicBezTo>
                    <a:pt x="163" y="7"/>
                    <a:pt x="178" y="7"/>
                    <a:pt x="192" y="7"/>
                  </a:cubicBezTo>
                  <a:cubicBezTo>
                    <a:pt x="196" y="7"/>
                    <a:pt x="195" y="3"/>
                    <a:pt x="192" y="3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6120180" y="2497238"/>
              <a:ext cx="4483945" cy="1710224"/>
            </a:xfrm>
            <a:custGeom>
              <a:avLst/>
              <a:gdLst>
                <a:gd name="T0" fmla="*/ 191 w 567"/>
                <a:gd name="T1" fmla="*/ 3 h 216"/>
                <a:gd name="T2" fmla="*/ 147 w 567"/>
                <a:gd name="T3" fmla="*/ 2 h 216"/>
                <a:gd name="T4" fmla="*/ 55 w 567"/>
                <a:gd name="T5" fmla="*/ 5 h 216"/>
                <a:gd name="T6" fmla="*/ 9 w 567"/>
                <a:gd name="T7" fmla="*/ 102 h 216"/>
                <a:gd name="T8" fmla="*/ 4 w 567"/>
                <a:gd name="T9" fmla="*/ 143 h 216"/>
                <a:gd name="T10" fmla="*/ 2 w 567"/>
                <a:gd name="T11" fmla="*/ 168 h 216"/>
                <a:gd name="T12" fmla="*/ 27 w 567"/>
                <a:gd name="T13" fmla="*/ 207 h 216"/>
                <a:gd name="T14" fmla="*/ 68 w 567"/>
                <a:gd name="T15" fmla="*/ 214 h 216"/>
                <a:gd name="T16" fmla="*/ 78 w 567"/>
                <a:gd name="T17" fmla="*/ 214 h 216"/>
                <a:gd name="T18" fmla="*/ 162 w 567"/>
                <a:gd name="T19" fmla="*/ 212 h 216"/>
                <a:gd name="T20" fmla="*/ 307 w 567"/>
                <a:gd name="T21" fmla="*/ 210 h 216"/>
                <a:gd name="T22" fmla="*/ 381 w 567"/>
                <a:gd name="T23" fmla="*/ 210 h 216"/>
                <a:gd name="T24" fmla="*/ 469 w 567"/>
                <a:gd name="T25" fmla="*/ 206 h 216"/>
                <a:gd name="T26" fmla="*/ 510 w 567"/>
                <a:gd name="T27" fmla="*/ 178 h 216"/>
                <a:gd name="T28" fmla="*/ 558 w 567"/>
                <a:gd name="T29" fmla="*/ 117 h 216"/>
                <a:gd name="T30" fmla="*/ 549 w 567"/>
                <a:gd name="T31" fmla="*/ 77 h 216"/>
                <a:gd name="T32" fmla="*/ 499 w 567"/>
                <a:gd name="T33" fmla="*/ 28 h 216"/>
                <a:gd name="T34" fmla="*/ 455 w 567"/>
                <a:gd name="T35" fmla="*/ 8 h 216"/>
                <a:gd name="T36" fmla="*/ 289 w 567"/>
                <a:gd name="T37" fmla="*/ 2 h 216"/>
                <a:gd name="T38" fmla="*/ 191 w 567"/>
                <a:gd name="T39" fmla="*/ 3 h 216"/>
                <a:gd name="T40" fmla="*/ 192 w 567"/>
                <a:gd name="T41" fmla="*/ 6 h 216"/>
                <a:gd name="T42" fmla="*/ 370 w 567"/>
                <a:gd name="T43" fmla="*/ 7 h 216"/>
                <a:gd name="T44" fmla="*/ 427 w 567"/>
                <a:gd name="T45" fmla="*/ 10 h 216"/>
                <a:gd name="T46" fmla="*/ 491 w 567"/>
                <a:gd name="T47" fmla="*/ 26 h 216"/>
                <a:gd name="T48" fmla="*/ 558 w 567"/>
                <a:gd name="T49" fmla="*/ 95 h 216"/>
                <a:gd name="T50" fmla="*/ 530 w 567"/>
                <a:gd name="T51" fmla="*/ 152 h 216"/>
                <a:gd name="T52" fmla="*/ 490 w 567"/>
                <a:gd name="T53" fmla="*/ 191 h 216"/>
                <a:gd name="T54" fmla="*/ 472 w 567"/>
                <a:gd name="T55" fmla="*/ 203 h 216"/>
                <a:gd name="T56" fmla="*/ 429 w 567"/>
                <a:gd name="T57" fmla="*/ 206 h 216"/>
                <a:gd name="T58" fmla="*/ 246 w 567"/>
                <a:gd name="T59" fmla="*/ 205 h 216"/>
                <a:gd name="T60" fmla="*/ 100 w 567"/>
                <a:gd name="T61" fmla="*/ 211 h 216"/>
                <a:gd name="T62" fmla="*/ 19 w 567"/>
                <a:gd name="T63" fmla="*/ 194 h 216"/>
                <a:gd name="T64" fmla="*/ 7 w 567"/>
                <a:gd name="T65" fmla="*/ 168 h 216"/>
                <a:gd name="T66" fmla="*/ 11 w 567"/>
                <a:gd name="T67" fmla="*/ 131 h 216"/>
                <a:gd name="T68" fmla="*/ 62 w 567"/>
                <a:gd name="T69" fmla="*/ 8 h 216"/>
                <a:gd name="T70" fmla="*/ 148 w 567"/>
                <a:gd name="T71" fmla="*/ 5 h 216"/>
                <a:gd name="T72" fmla="*/ 192 w 567"/>
                <a:gd name="T73" fmla="*/ 6 h 216"/>
                <a:gd name="T74" fmla="*/ 191 w 567"/>
                <a:gd name="T75" fmla="*/ 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7" h="216">
                  <a:moveTo>
                    <a:pt x="191" y="3"/>
                  </a:moveTo>
                  <a:cubicBezTo>
                    <a:pt x="176" y="3"/>
                    <a:pt x="161" y="3"/>
                    <a:pt x="147" y="2"/>
                  </a:cubicBezTo>
                  <a:cubicBezTo>
                    <a:pt x="116" y="1"/>
                    <a:pt x="85" y="0"/>
                    <a:pt x="55" y="5"/>
                  </a:cubicBezTo>
                  <a:cubicBezTo>
                    <a:pt x="13" y="12"/>
                    <a:pt x="11" y="68"/>
                    <a:pt x="9" y="102"/>
                  </a:cubicBezTo>
                  <a:cubicBezTo>
                    <a:pt x="8" y="116"/>
                    <a:pt x="7" y="129"/>
                    <a:pt x="4" y="143"/>
                  </a:cubicBezTo>
                  <a:cubicBezTo>
                    <a:pt x="3" y="153"/>
                    <a:pt x="0" y="159"/>
                    <a:pt x="2" y="168"/>
                  </a:cubicBezTo>
                  <a:cubicBezTo>
                    <a:pt x="5" y="182"/>
                    <a:pt x="14" y="199"/>
                    <a:pt x="27" y="207"/>
                  </a:cubicBezTo>
                  <a:cubicBezTo>
                    <a:pt x="38" y="214"/>
                    <a:pt x="54" y="214"/>
                    <a:pt x="68" y="214"/>
                  </a:cubicBezTo>
                  <a:cubicBezTo>
                    <a:pt x="71" y="214"/>
                    <a:pt x="75" y="213"/>
                    <a:pt x="78" y="214"/>
                  </a:cubicBezTo>
                  <a:cubicBezTo>
                    <a:pt x="106" y="214"/>
                    <a:pt x="134" y="214"/>
                    <a:pt x="162" y="212"/>
                  </a:cubicBezTo>
                  <a:cubicBezTo>
                    <a:pt x="210" y="209"/>
                    <a:pt x="259" y="210"/>
                    <a:pt x="307" y="210"/>
                  </a:cubicBezTo>
                  <a:cubicBezTo>
                    <a:pt x="332" y="210"/>
                    <a:pt x="356" y="211"/>
                    <a:pt x="381" y="210"/>
                  </a:cubicBezTo>
                  <a:cubicBezTo>
                    <a:pt x="410" y="210"/>
                    <a:pt x="440" y="210"/>
                    <a:pt x="469" y="206"/>
                  </a:cubicBezTo>
                  <a:cubicBezTo>
                    <a:pt x="489" y="204"/>
                    <a:pt x="496" y="191"/>
                    <a:pt x="510" y="178"/>
                  </a:cubicBezTo>
                  <a:cubicBezTo>
                    <a:pt x="529" y="161"/>
                    <a:pt x="548" y="141"/>
                    <a:pt x="558" y="117"/>
                  </a:cubicBezTo>
                  <a:cubicBezTo>
                    <a:pt x="567" y="97"/>
                    <a:pt x="563" y="92"/>
                    <a:pt x="549" y="77"/>
                  </a:cubicBezTo>
                  <a:cubicBezTo>
                    <a:pt x="534" y="60"/>
                    <a:pt x="516" y="44"/>
                    <a:pt x="499" y="28"/>
                  </a:cubicBezTo>
                  <a:cubicBezTo>
                    <a:pt x="485" y="15"/>
                    <a:pt x="475" y="10"/>
                    <a:pt x="455" y="8"/>
                  </a:cubicBezTo>
                  <a:cubicBezTo>
                    <a:pt x="400" y="2"/>
                    <a:pt x="344" y="3"/>
                    <a:pt x="289" y="2"/>
                  </a:cubicBezTo>
                  <a:cubicBezTo>
                    <a:pt x="256" y="1"/>
                    <a:pt x="224" y="2"/>
                    <a:pt x="191" y="3"/>
                  </a:cubicBezTo>
                  <a:cubicBezTo>
                    <a:pt x="188" y="3"/>
                    <a:pt x="189" y="6"/>
                    <a:pt x="192" y="6"/>
                  </a:cubicBezTo>
                  <a:cubicBezTo>
                    <a:pt x="251" y="5"/>
                    <a:pt x="311" y="5"/>
                    <a:pt x="370" y="7"/>
                  </a:cubicBezTo>
                  <a:cubicBezTo>
                    <a:pt x="389" y="8"/>
                    <a:pt x="408" y="9"/>
                    <a:pt x="427" y="10"/>
                  </a:cubicBezTo>
                  <a:cubicBezTo>
                    <a:pt x="449" y="10"/>
                    <a:pt x="474" y="9"/>
                    <a:pt x="491" y="26"/>
                  </a:cubicBezTo>
                  <a:cubicBezTo>
                    <a:pt x="513" y="48"/>
                    <a:pt x="542" y="68"/>
                    <a:pt x="558" y="95"/>
                  </a:cubicBezTo>
                  <a:cubicBezTo>
                    <a:pt x="567" y="109"/>
                    <a:pt x="538" y="141"/>
                    <a:pt x="530" y="152"/>
                  </a:cubicBezTo>
                  <a:cubicBezTo>
                    <a:pt x="518" y="166"/>
                    <a:pt x="503" y="178"/>
                    <a:pt x="490" y="191"/>
                  </a:cubicBezTo>
                  <a:cubicBezTo>
                    <a:pt x="483" y="197"/>
                    <a:pt x="481" y="201"/>
                    <a:pt x="472" y="203"/>
                  </a:cubicBezTo>
                  <a:cubicBezTo>
                    <a:pt x="458" y="205"/>
                    <a:pt x="443" y="205"/>
                    <a:pt x="429" y="206"/>
                  </a:cubicBezTo>
                  <a:cubicBezTo>
                    <a:pt x="368" y="209"/>
                    <a:pt x="307" y="206"/>
                    <a:pt x="246" y="205"/>
                  </a:cubicBezTo>
                  <a:cubicBezTo>
                    <a:pt x="197" y="205"/>
                    <a:pt x="149" y="211"/>
                    <a:pt x="100" y="211"/>
                  </a:cubicBezTo>
                  <a:cubicBezTo>
                    <a:pt x="77" y="211"/>
                    <a:pt x="34" y="216"/>
                    <a:pt x="19" y="194"/>
                  </a:cubicBezTo>
                  <a:cubicBezTo>
                    <a:pt x="14" y="186"/>
                    <a:pt x="10" y="177"/>
                    <a:pt x="7" y="168"/>
                  </a:cubicBezTo>
                  <a:cubicBezTo>
                    <a:pt x="3" y="157"/>
                    <a:pt x="10" y="142"/>
                    <a:pt x="11" y="131"/>
                  </a:cubicBezTo>
                  <a:cubicBezTo>
                    <a:pt x="17" y="90"/>
                    <a:pt x="8" y="17"/>
                    <a:pt x="62" y="8"/>
                  </a:cubicBezTo>
                  <a:cubicBezTo>
                    <a:pt x="90" y="3"/>
                    <a:pt x="119" y="4"/>
                    <a:pt x="148" y="5"/>
                  </a:cubicBezTo>
                  <a:cubicBezTo>
                    <a:pt x="162" y="6"/>
                    <a:pt x="177" y="6"/>
                    <a:pt x="192" y="6"/>
                  </a:cubicBezTo>
                  <a:cubicBezTo>
                    <a:pt x="195" y="6"/>
                    <a:pt x="194" y="3"/>
                    <a:pt x="191" y="3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6168086" y="480420"/>
              <a:ext cx="3679134" cy="1758130"/>
            </a:xfrm>
            <a:custGeom>
              <a:avLst/>
              <a:gdLst>
                <a:gd name="T0" fmla="*/ 300 w 465"/>
                <a:gd name="T1" fmla="*/ 17 h 222"/>
                <a:gd name="T2" fmla="*/ 434 w 465"/>
                <a:gd name="T3" fmla="*/ 32 h 222"/>
                <a:gd name="T4" fmla="*/ 447 w 465"/>
                <a:gd name="T5" fmla="*/ 47 h 222"/>
                <a:gd name="T6" fmla="*/ 460 w 465"/>
                <a:gd name="T7" fmla="*/ 95 h 222"/>
                <a:gd name="T8" fmla="*/ 463 w 465"/>
                <a:gd name="T9" fmla="*/ 173 h 222"/>
                <a:gd name="T10" fmla="*/ 443 w 465"/>
                <a:gd name="T11" fmla="*/ 212 h 222"/>
                <a:gd name="T12" fmla="*/ 389 w 465"/>
                <a:gd name="T13" fmla="*/ 218 h 222"/>
                <a:gd name="T14" fmla="*/ 212 w 465"/>
                <a:gd name="T15" fmla="*/ 199 h 222"/>
                <a:gd name="T16" fmla="*/ 12 w 465"/>
                <a:gd name="T17" fmla="*/ 175 h 222"/>
                <a:gd name="T18" fmla="*/ 18 w 465"/>
                <a:gd name="T19" fmla="*/ 123 h 222"/>
                <a:gd name="T20" fmla="*/ 5 w 465"/>
                <a:gd name="T21" fmla="*/ 33 h 222"/>
                <a:gd name="T22" fmla="*/ 24 w 465"/>
                <a:gd name="T23" fmla="*/ 8 h 222"/>
                <a:gd name="T24" fmla="*/ 71 w 465"/>
                <a:gd name="T25" fmla="*/ 1 h 222"/>
                <a:gd name="T26" fmla="*/ 253 w 465"/>
                <a:gd name="T27" fmla="*/ 12 h 222"/>
                <a:gd name="T28" fmla="*/ 300 w 465"/>
                <a:gd name="T29" fmla="*/ 1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5" h="222">
                  <a:moveTo>
                    <a:pt x="300" y="17"/>
                  </a:moveTo>
                  <a:cubicBezTo>
                    <a:pt x="338" y="21"/>
                    <a:pt x="401" y="20"/>
                    <a:pt x="434" y="32"/>
                  </a:cubicBezTo>
                  <a:cubicBezTo>
                    <a:pt x="445" y="36"/>
                    <a:pt x="442" y="41"/>
                    <a:pt x="447" y="47"/>
                  </a:cubicBezTo>
                  <a:cubicBezTo>
                    <a:pt x="459" y="61"/>
                    <a:pt x="459" y="78"/>
                    <a:pt x="460" y="95"/>
                  </a:cubicBezTo>
                  <a:cubicBezTo>
                    <a:pt x="461" y="122"/>
                    <a:pt x="457" y="147"/>
                    <a:pt x="463" y="173"/>
                  </a:cubicBezTo>
                  <a:cubicBezTo>
                    <a:pt x="465" y="183"/>
                    <a:pt x="450" y="204"/>
                    <a:pt x="443" y="212"/>
                  </a:cubicBezTo>
                  <a:cubicBezTo>
                    <a:pt x="433" y="222"/>
                    <a:pt x="410" y="219"/>
                    <a:pt x="389" y="218"/>
                  </a:cubicBezTo>
                  <a:cubicBezTo>
                    <a:pt x="322" y="215"/>
                    <a:pt x="280" y="202"/>
                    <a:pt x="212" y="199"/>
                  </a:cubicBezTo>
                  <a:cubicBezTo>
                    <a:pt x="192" y="198"/>
                    <a:pt x="17" y="187"/>
                    <a:pt x="12" y="175"/>
                  </a:cubicBezTo>
                  <a:cubicBezTo>
                    <a:pt x="7" y="163"/>
                    <a:pt x="16" y="135"/>
                    <a:pt x="18" y="123"/>
                  </a:cubicBezTo>
                  <a:cubicBezTo>
                    <a:pt x="21" y="95"/>
                    <a:pt x="0" y="60"/>
                    <a:pt x="5" y="33"/>
                  </a:cubicBezTo>
                  <a:cubicBezTo>
                    <a:pt x="7" y="22"/>
                    <a:pt x="14" y="17"/>
                    <a:pt x="24" y="8"/>
                  </a:cubicBezTo>
                  <a:cubicBezTo>
                    <a:pt x="31" y="0"/>
                    <a:pt x="54" y="0"/>
                    <a:pt x="71" y="1"/>
                  </a:cubicBezTo>
                  <a:cubicBezTo>
                    <a:pt x="121" y="3"/>
                    <a:pt x="233" y="8"/>
                    <a:pt x="253" y="12"/>
                  </a:cubicBezTo>
                  <a:cubicBezTo>
                    <a:pt x="300" y="17"/>
                    <a:pt x="300" y="17"/>
                    <a:pt x="300" y="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6005207" y="456468"/>
              <a:ext cx="3856386" cy="1829986"/>
            </a:xfrm>
            <a:custGeom>
              <a:avLst/>
              <a:gdLst>
                <a:gd name="T0" fmla="*/ 320 w 488"/>
                <a:gd name="T1" fmla="*/ 21 h 231"/>
                <a:gd name="T2" fmla="*/ 386 w 488"/>
                <a:gd name="T3" fmla="*/ 26 h 231"/>
                <a:gd name="T4" fmla="*/ 464 w 488"/>
                <a:gd name="T5" fmla="*/ 47 h 231"/>
                <a:gd name="T6" fmla="*/ 473 w 488"/>
                <a:gd name="T7" fmla="*/ 62 h 231"/>
                <a:gd name="T8" fmla="*/ 478 w 488"/>
                <a:gd name="T9" fmla="*/ 85 h 231"/>
                <a:gd name="T10" fmla="*/ 478 w 488"/>
                <a:gd name="T11" fmla="*/ 127 h 231"/>
                <a:gd name="T12" fmla="*/ 480 w 488"/>
                <a:gd name="T13" fmla="*/ 169 h 231"/>
                <a:gd name="T14" fmla="*/ 467 w 488"/>
                <a:gd name="T15" fmla="*/ 208 h 231"/>
                <a:gd name="T16" fmla="*/ 374 w 488"/>
                <a:gd name="T17" fmla="*/ 216 h 231"/>
                <a:gd name="T18" fmla="*/ 290 w 488"/>
                <a:gd name="T19" fmla="*/ 205 h 231"/>
                <a:gd name="T20" fmla="*/ 193 w 488"/>
                <a:gd name="T21" fmla="*/ 198 h 231"/>
                <a:gd name="T22" fmla="*/ 91 w 488"/>
                <a:gd name="T23" fmla="*/ 189 h 231"/>
                <a:gd name="T24" fmla="*/ 49 w 488"/>
                <a:gd name="T25" fmla="*/ 182 h 231"/>
                <a:gd name="T26" fmla="*/ 37 w 488"/>
                <a:gd name="T27" fmla="*/ 179 h 231"/>
                <a:gd name="T28" fmla="*/ 37 w 488"/>
                <a:gd name="T29" fmla="*/ 144 h 231"/>
                <a:gd name="T30" fmla="*/ 36 w 488"/>
                <a:gd name="T31" fmla="*/ 86 h 231"/>
                <a:gd name="T32" fmla="*/ 60 w 488"/>
                <a:gd name="T33" fmla="*/ 7 h 231"/>
                <a:gd name="T34" fmla="*/ 120 w 488"/>
                <a:gd name="T35" fmla="*/ 7 h 231"/>
                <a:gd name="T36" fmla="*/ 186 w 488"/>
                <a:gd name="T37" fmla="*/ 10 h 231"/>
                <a:gd name="T38" fmla="*/ 320 w 488"/>
                <a:gd name="T39" fmla="*/ 21 h 231"/>
                <a:gd name="T40" fmla="*/ 321 w 488"/>
                <a:gd name="T41" fmla="*/ 18 h 231"/>
                <a:gd name="T42" fmla="*/ 140 w 488"/>
                <a:gd name="T43" fmla="*/ 4 h 231"/>
                <a:gd name="T44" fmla="*/ 87 w 488"/>
                <a:gd name="T45" fmla="*/ 2 h 231"/>
                <a:gd name="T46" fmla="*/ 43 w 488"/>
                <a:gd name="T47" fmla="*/ 10 h 231"/>
                <a:gd name="T48" fmla="*/ 36 w 488"/>
                <a:gd name="T49" fmla="*/ 129 h 231"/>
                <a:gd name="T50" fmla="*/ 31 w 488"/>
                <a:gd name="T51" fmla="*/ 179 h 231"/>
                <a:gd name="T52" fmla="*/ 45 w 488"/>
                <a:gd name="T53" fmla="*/ 185 h 231"/>
                <a:gd name="T54" fmla="*/ 131 w 488"/>
                <a:gd name="T55" fmla="*/ 197 h 231"/>
                <a:gd name="T56" fmla="*/ 222 w 488"/>
                <a:gd name="T57" fmla="*/ 203 h 231"/>
                <a:gd name="T58" fmla="*/ 353 w 488"/>
                <a:gd name="T59" fmla="*/ 218 h 231"/>
                <a:gd name="T60" fmla="*/ 429 w 488"/>
                <a:gd name="T61" fmla="*/ 224 h 231"/>
                <a:gd name="T62" fmla="*/ 466 w 488"/>
                <a:gd name="T63" fmla="*/ 216 h 231"/>
                <a:gd name="T64" fmla="*/ 486 w 488"/>
                <a:gd name="T65" fmla="*/ 180 h 231"/>
                <a:gd name="T66" fmla="*/ 484 w 488"/>
                <a:gd name="T67" fmla="*/ 155 h 231"/>
                <a:gd name="T68" fmla="*/ 483 w 488"/>
                <a:gd name="T69" fmla="*/ 112 h 231"/>
                <a:gd name="T70" fmla="*/ 471 w 488"/>
                <a:gd name="T71" fmla="*/ 49 h 231"/>
                <a:gd name="T72" fmla="*/ 443 w 488"/>
                <a:gd name="T73" fmla="*/ 29 h 231"/>
                <a:gd name="T74" fmla="*/ 321 w 488"/>
                <a:gd name="T75" fmla="*/ 18 h 231"/>
                <a:gd name="T76" fmla="*/ 320 w 488"/>
                <a:gd name="T77" fmla="*/ 2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8" h="231">
                  <a:moveTo>
                    <a:pt x="320" y="21"/>
                  </a:moveTo>
                  <a:cubicBezTo>
                    <a:pt x="342" y="24"/>
                    <a:pt x="364" y="24"/>
                    <a:pt x="386" y="26"/>
                  </a:cubicBezTo>
                  <a:cubicBezTo>
                    <a:pt x="406" y="27"/>
                    <a:pt x="455" y="26"/>
                    <a:pt x="464" y="47"/>
                  </a:cubicBezTo>
                  <a:cubicBezTo>
                    <a:pt x="466" y="52"/>
                    <a:pt x="470" y="57"/>
                    <a:pt x="473" y="62"/>
                  </a:cubicBezTo>
                  <a:cubicBezTo>
                    <a:pt x="476" y="69"/>
                    <a:pt x="477" y="78"/>
                    <a:pt x="478" y="85"/>
                  </a:cubicBezTo>
                  <a:cubicBezTo>
                    <a:pt x="479" y="99"/>
                    <a:pt x="479" y="113"/>
                    <a:pt x="478" y="127"/>
                  </a:cubicBezTo>
                  <a:cubicBezTo>
                    <a:pt x="478" y="141"/>
                    <a:pt x="478" y="155"/>
                    <a:pt x="480" y="169"/>
                  </a:cubicBezTo>
                  <a:cubicBezTo>
                    <a:pt x="482" y="185"/>
                    <a:pt x="476" y="196"/>
                    <a:pt x="467" y="208"/>
                  </a:cubicBezTo>
                  <a:cubicBezTo>
                    <a:pt x="450" y="231"/>
                    <a:pt x="398" y="219"/>
                    <a:pt x="374" y="216"/>
                  </a:cubicBezTo>
                  <a:cubicBezTo>
                    <a:pt x="346" y="214"/>
                    <a:pt x="318" y="209"/>
                    <a:pt x="290" y="205"/>
                  </a:cubicBezTo>
                  <a:cubicBezTo>
                    <a:pt x="258" y="201"/>
                    <a:pt x="225" y="200"/>
                    <a:pt x="193" y="198"/>
                  </a:cubicBezTo>
                  <a:cubicBezTo>
                    <a:pt x="159" y="195"/>
                    <a:pt x="125" y="193"/>
                    <a:pt x="91" y="189"/>
                  </a:cubicBezTo>
                  <a:cubicBezTo>
                    <a:pt x="77" y="187"/>
                    <a:pt x="63" y="185"/>
                    <a:pt x="49" y="182"/>
                  </a:cubicBezTo>
                  <a:cubicBezTo>
                    <a:pt x="45" y="182"/>
                    <a:pt x="41" y="181"/>
                    <a:pt x="37" y="179"/>
                  </a:cubicBezTo>
                  <a:cubicBezTo>
                    <a:pt x="29" y="175"/>
                    <a:pt x="36" y="151"/>
                    <a:pt x="37" y="144"/>
                  </a:cubicBezTo>
                  <a:cubicBezTo>
                    <a:pt x="42" y="123"/>
                    <a:pt x="41" y="107"/>
                    <a:pt x="36" y="86"/>
                  </a:cubicBezTo>
                  <a:cubicBezTo>
                    <a:pt x="28" y="57"/>
                    <a:pt x="19" y="15"/>
                    <a:pt x="60" y="7"/>
                  </a:cubicBezTo>
                  <a:cubicBezTo>
                    <a:pt x="79" y="3"/>
                    <a:pt x="101" y="6"/>
                    <a:pt x="120" y="7"/>
                  </a:cubicBezTo>
                  <a:cubicBezTo>
                    <a:pt x="142" y="8"/>
                    <a:pt x="164" y="9"/>
                    <a:pt x="186" y="10"/>
                  </a:cubicBezTo>
                  <a:cubicBezTo>
                    <a:pt x="231" y="13"/>
                    <a:pt x="276" y="17"/>
                    <a:pt x="320" y="21"/>
                  </a:cubicBezTo>
                  <a:cubicBezTo>
                    <a:pt x="323" y="22"/>
                    <a:pt x="325" y="18"/>
                    <a:pt x="321" y="18"/>
                  </a:cubicBezTo>
                  <a:cubicBezTo>
                    <a:pt x="261" y="12"/>
                    <a:pt x="201" y="7"/>
                    <a:pt x="140" y="4"/>
                  </a:cubicBezTo>
                  <a:cubicBezTo>
                    <a:pt x="123" y="3"/>
                    <a:pt x="105" y="3"/>
                    <a:pt x="87" y="2"/>
                  </a:cubicBezTo>
                  <a:cubicBezTo>
                    <a:pt x="73" y="1"/>
                    <a:pt x="55" y="0"/>
                    <a:pt x="43" y="10"/>
                  </a:cubicBezTo>
                  <a:cubicBezTo>
                    <a:pt x="0" y="41"/>
                    <a:pt x="42" y="88"/>
                    <a:pt x="36" y="129"/>
                  </a:cubicBezTo>
                  <a:cubicBezTo>
                    <a:pt x="34" y="142"/>
                    <a:pt x="23" y="166"/>
                    <a:pt x="31" y="179"/>
                  </a:cubicBezTo>
                  <a:cubicBezTo>
                    <a:pt x="33" y="183"/>
                    <a:pt x="40" y="184"/>
                    <a:pt x="45" y="185"/>
                  </a:cubicBezTo>
                  <a:cubicBezTo>
                    <a:pt x="73" y="192"/>
                    <a:pt x="103" y="194"/>
                    <a:pt x="131" y="197"/>
                  </a:cubicBezTo>
                  <a:cubicBezTo>
                    <a:pt x="161" y="199"/>
                    <a:pt x="191" y="202"/>
                    <a:pt x="222" y="203"/>
                  </a:cubicBezTo>
                  <a:cubicBezTo>
                    <a:pt x="266" y="206"/>
                    <a:pt x="309" y="212"/>
                    <a:pt x="353" y="218"/>
                  </a:cubicBezTo>
                  <a:cubicBezTo>
                    <a:pt x="378" y="221"/>
                    <a:pt x="403" y="223"/>
                    <a:pt x="429" y="224"/>
                  </a:cubicBezTo>
                  <a:cubicBezTo>
                    <a:pt x="442" y="225"/>
                    <a:pt x="455" y="225"/>
                    <a:pt x="466" y="216"/>
                  </a:cubicBezTo>
                  <a:cubicBezTo>
                    <a:pt x="476" y="208"/>
                    <a:pt x="484" y="192"/>
                    <a:pt x="486" y="180"/>
                  </a:cubicBezTo>
                  <a:cubicBezTo>
                    <a:pt x="488" y="172"/>
                    <a:pt x="484" y="162"/>
                    <a:pt x="484" y="155"/>
                  </a:cubicBezTo>
                  <a:cubicBezTo>
                    <a:pt x="482" y="141"/>
                    <a:pt x="483" y="126"/>
                    <a:pt x="483" y="112"/>
                  </a:cubicBezTo>
                  <a:cubicBezTo>
                    <a:pt x="484" y="90"/>
                    <a:pt x="484" y="68"/>
                    <a:pt x="471" y="49"/>
                  </a:cubicBezTo>
                  <a:cubicBezTo>
                    <a:pt x="462" y="37"/>
                    <a:pt x="459" y="33"/>
                    <a:pt x="443" y="29"/>
                  </a:cubicBezTo>
                  <a:cubicBezTo>
                    <a:pt x="404" y="19"/>
                    <a:pt x="362" y="22"/>
                    <a:pt x="321" y="18"/>
                  </a:cubicBezTo>
                  <a:cubicBezTo>
                    <a:pt x="318" y="17"/>
                    <a:pt x="317" y="21"/>
                    <a:pt x="320" y="21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5617175" y="585811"/>
              <a:ext cx="4100702" cy="1753337"/>
            </a:xfrm>
            <a:custGeom>
              <a:avLst/>
              <a:gdLst>
                <a:gd name="T0" fmla="*/ 354 w 519"/>
                <a:gd name="T1" fmla="*/ 17 h 222"/>
                <a:gd name="T2" fmla="*/ 488 w 519"/>
                <a:gd name="T3" fmla="*/ 32 h 222"/>
                <a:gd name="T4" fmla="*/ 502 w 519"/>
                <a:gd name="T5" fmla="*/ 47 h 222"/>
                <a:gd name="T6" fmla="*/ 514 w 519"/>
                <a:gd name="T7" fmla="*/ 95 h 222"/>
                <a:gd name="T8" fmla="*/ 517 w 519"/>
                <a:gd name="T9" fmla="*/ 174 h 222"/>
                <a:gd name="T10" fmla="*/ 497 w 519"/>
                <a:gd name="T11" fmla="*/ 212 h 222"/>
                <a:gd name="T12" fmla="*/ 444 w 519"/>
                <a:gd name="T13" fmla="*/ 218 h 222"/>
                <a:gd name="T14" fmla="*/ 267 w 519"/>
                <a:gd name="T15" fmla="*/ 199 h 222"/>
                <a:gd name="T16" fmla="*/ 66 w 519"/>
                <a:gd name="T17" fmla="*/ 175 h 222"/>
                <a:gd name="T18" fmla="*/ 3 w 519"/>
                <a:gd name="T19" fmla="*/ 77 h 222"/>
                <a:gd name="T20" fmla="*/ 78 w 519"/>
                <a:gd name="T21" fmla="*/ 8 h 222"/>
                <a:gd name="T22" fmla="*/ 125 w 519"/>
                <a:gd name="T23" fmla="*/ 1 h 222"/>
                <a:gd name="T24" fmla="*/ 307 w 519"/>
                <a:gd name="T25" fmla="*/ 12 h 222"/>
                <a:gd name="T26" fmla="*/ 354 w 519"/>
                <a:gd name="T27" fmla="*/ 1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9" h="222">
                  <a:moveTo>
                    <a:pt x="354" y="17"/>
                  </a:moveTo>
                  <a:cubicBezTo>
                    <a:pt x="392" y="21"/>
                    <a:pt x="455" y="20"/>
                    <a:pt x="488" y="32"/>
                  </a:cubicBezTo>
                  <a:cubicBezTo>
                    <a:pt x="500" y="36"/>
                    <a:pt x="497" y="41"/>
                    <a:pt x="502" y="47"/>
                  </a:cubicBezTo>
                  <a:cubicBezTo>
                    <a:pt x="513" y="61"/>
                    <a:pt x="513" y="78"/>
                    <a:pt x="514" y="95"/>
                  </a:cubicBezTo>
                  <a:cubicBezTo>
                    <a:pt x="515" y="122"/>
                    <a:pt x="512" y="147"/>
                    <a:pt x="517" y="174"/>
                  </a:cubicBezTo>
                  <a:cubicBezTo>
                    <a:pt x="519" y="183"/>
                    <a:pt x="505" y="205"/>
                    <a:pt x="497" y="212"/>
                  </a:cubicBezTo>
                  <a:cubicBezTo>
                    <a:pt x="487" y="222"/>
                    <a:pt x="464" y="219"/>
                    <a:pt x="444" y="218"/>
                  </a:cubicBezTo>
                  <a:cubicBezTo>
                    <a:pt x="376" y="215"/>
                    <a:pt x="334" y="202"/>
                    <a:pt x="267" y="199"/>
                  </a:cubicBezTo>
                  <a:cubicBezTo>
                    <a:pt x="246" y="198"/>
                    <a:pt x="72" y="188"/>
                    <a:pt x="66" y="175"/>
                  </a:cubicBezTo>
                  <a:cubicBezTo>
                    <a:pt x="62" y="164"/>
                    <a:pt x="14" y="128"/>
                    <a:pt x="3" y="77"/>
                  </a:cubicBezTo>
                  <a:cubicBezTo>
                    <a:pt x="0" y="66"/>
                    <a:pt x="69" y="17"/>
                    <a:pt x="78" y="8"/>
                  </a:cubicBezTo>
                  <a:cubicBezTo>
                    <a:pt x="86" y="0"/>
                    <a:pt x="109" y="1"/>
                    <a:pt x="125" y="1"/>
                  </a:cubicBezTo>
                  <a:cubicBezTo>
                    <a:pt x="175" y="3"/>
                    <a:pt x="288" y="8"/>
                    <a:pt x="307" y="12"/>
                  </a:cubicBezTo>
                  <a:cubicBezTo>
                    <a:pt x="354" y="17"/>
                    <a:pt x="354" y="17"/>
                    <a:pt x="354" y="17"/>
                  </a:cubicBezTo>
                </a:path>
              </a:pathLst>
            </a:custGeom>
            <a:solidFill>
              <a:srgbClr val="FFE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5607594" y="528325"/>
              <a:ext cx="4143818" cy="1806035"/>
            </a:xfrm>
            <a:custGeom>
              <a:avLst/>
              <a:gdLst>
                <a:gd name="T0" fmla="*/ 356 w 524"/>
                <a:gd name="T1" fmla="*/ 24 h 228"/>
                <a:gd name="T2" fmla="*/ 416 w 524"/>
                <a:gd name="T3" fmla="*/ 28 h 228"/>
                <a:gd name="T4" fmla="*/ 474 w 524"/>
                <a:gd name="T5" fmla="*/ 35 h 228"/>
                <a:gd name="T6" fmla="*/ 507 w 524"/>
                <a:gd name="T7" fmla="*/ 65 h 228"/>
                <a:gd name="T8" fmla="*/ 513 w 524"/>
                <a:gd name="T9" fmla="*/ 145 h 228"/>
                <a:gd name="T10" fmla="*/ 516 w 524"/>
                <a:gd name="T11" fmla="*/ 183 h 228"/>
                <a:gd name="T12" fmla="*/ 501 w 524"/>
                <a:gd name="T13" fmla="*/ 213 h 228"/>
                <a:gd name="T14" fmla="*/ 456 w 524"/>
                <a:gd name="T15" fmla="*/ 226 h 228"/>
                <a:gd name="T16" fmla="*/ 401 w 524"/>
                <a:gd name="T17" fmla="*/ 221 h 228"/>
                <a:gd name="T18" fmla="*/ 318 w 524"/>
                <a:gd name="T19" fmla="*/ 210 h 228"/>
                <a:gd name="T20" fmla="*/ 229 w 524"/>
                <a:gd name="T21" fmla="*/ 204 h 228"/>
                <a:gd name="T22" fmla="*/ 121 w 524"/>
                <a:gd name="T23" fmla="*/ 194 h 228"/>
                <a:gd name="T24" fmla="*/ 77 w 524"/>
                <a:gd name="T25" fmla="*/ 186 h 228"/>
                <a:gd name="T26" fmla="*/ 59 w 524"/>
                <a:gd name="T27" fmla="*/ 169 h 228"/>
                <a:gd name="T28" fmla="*/ 21 w 524"/>
                <a:gd name="T29" fmla="*/ 121 h 228"/>
                <a:gd name="T30" fmla="*/ 11 w 524"/>
                <a:gd name="T31" fmla="*/ 74 h 228"/>
                <a:gd name="T32" fmla="*/ 81 w 524"/>
                <a:gd name="T33" fmla="*/ 16 h 228"/>
                <a:gd name="T34" fmla="*/ 166 w 524"/>
                <a:gd name="T35" fmla="*/ 10 h 228"/>
                <a:gd name="T36" fmla="*/ 252 w 524"/>
                <a:gd name="T37" fmla="*/ 15 h 228"/>
                <a:gd name="T38" fmla="*/ 356 w 524"/>
                <a:gd name="T39" fmla="*/ 24 h 228"/>
                <a:gd name="T40" fmla="*/ 355 w 524"/>
                <a:gd name="T41" fmla="*/ 23 h 228"/>
                <a:gd name="T42" fmla="*/ 188 w 524"/>
                <a:gd name="T43" fmla="*/ 11 h 228"/>
                <a:gd name="T44" fmla="*/ 83 w 524"/>
                <a:gd name="T45" fmla="*/ 11 h 228"/>
                <a:gd name="T46" fmla="*/ 58 w 524"/>
                <a:gd name="T47" fmla="*/ 30 h 228"/>
                <a:gd name="T48" fmla="*/ 16 w 524"/>
                <a:gd name="T49" fmla="*/ 64 h 228"/>
                <a:gd name="T50" fmla="*/ 4 w 524"/>
                <a:gd name="T51" fmla="*/ 95 h 228"/>
                <a:gd name="T52" fmla="*/ 40 w 524"/>
                <a:gd name="T53" fmla="*/ 153 h 228"/>
                <a:gd name="T54" fmla="*/ 79 w 524"/>
                <a:gd name="T55" fmla="*/ 188 h 228"/>
                <a:gd name="T56" fmla="*/ 247 w 524"/>
                <a:gd name="T57" fmla="*/ 206 h 228"/>
                <a:gd name="T58" fmla="*/ 401 w 524"/>
                <a:gd name="T59" fmla="*/ 222 h 228"/>
                <a:gd name="T60" fmla="*/ 477 w 524"/>
                <a:gd name="T61" fmla="*/ 227 h 228"/>
                <a:gd name="T62" fmla="*/ 519 w 524"/>
                <a:gd name="T63" fmla="*/ 192 h 228"/>
                <a:gd name="T64" fmla="*/ 518 w 524"/>
                <a:gd name="T65" fmla="*/ 152 h 228"/>
                <a:gd name="T66" fmla="*/ 518 w 524"/>
                <a:gd name="T67" fmla="*/ 102 h 228"/>
                <a:gd name="T68" fmla="*/ 509 w 524"/>
                <a:gd name="T69" fmla="*/ 60 h 228"/>
                <a:gd name="T70" fmla="*/ 491 w 524"/>
                <a:gd name="T71" fmla="*/ 39 h 228"/>
                <a:gd name="T72" fmla="*/ 355 w 524"/>
                <a:gd name="T73" fmla="*/ 23 h 228"/>
                <a:gd name="T74" fmla="*/ 356 w 524"/>
                <a:gd name="T75" fmla="*/ 24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4" h="228">
                  <a:moveTo>
                    <a:pt x="356" y="24"/>
                  </a:moveTo>
                  <a:cubicBezTo>
                    <a:pt x="376" y="26"/>
                    <a:pt x="396" y="27"/>
                    <a:pt x="416" y="28"/>
                  </a:cubicBezTo>
                  <a:cubicBezTo>
                    <a:pt x="436" y="29"/>
                    <a:pt x="455" y="31"/>
                    <a:pt x="474" y="35"/>
                  </a:cubicBezTo>
                  <a:cubicBezTo>
                    <a:pt x="493" y="39"/>
                    <a:pt x="499" y="49"/>
                    <a:pt x="507" y="65"/>
                  </a:cubicBezTo>
                  <a:cubicBezTo>
                    <a:pt x="518" y="87"/>
                    <a:pt x="513" y="121"/>
                    <a:pt x="513" y="145"/>
                  </a:cubicBezTo>
                  <a:cubicBezTo>
                    <a:pt x="512" y="158"/>
                    <a:pt x="515" y="170"/>
                    <a:pt x="516" y="183"/>
                  </a:cubicBezTo>
                  <a:cubicBezTo>
                    <a:pt x="516" y="193"/>
                    <a:pt x="506" y="205"/>
                    <a:pt x="501" y="213"/>
                  </a:cubicBezTo>
                  <a:cubicBezTo>
                    <a:pt x="490" y="228"/>
                    <a:pt x="473" y="227"/>
                    <a:pt x="456" y="226"/>
                  </a:cubicBezTo>
                  <a:cubicBezTo>
                    <a:pt x="438" y="225"/>
                    <a:pt x="419" y="223"/>
                    <a:pt x="401" y="221"/>
                  </a:cubicBezTo>
                  <a:cubicBezTo>
                    <a:pt x="373" y="218"/>
                    <a:pt x="346" y="213"/>
                    <a:pt x="318" y="210"/>
                  </a:cubicBezTo>
                  <a:cubicBezTo>
                    <a:pt x="288" y="206"/>
                    <a:pt x="259" y="206"/>
                    <a:pt x="229" y="204"/>
                  </a:cubicBezTo>
                  <a:cubicBezTo>
                    <a:pt x="193" y="201"/>
                    <a:pt x="157" y="198"/>
                    <a:pt x="121" y="194"/>
                  </a:cubicBezTo>
                  <a:cubicBezTo>
                    <a:pt x="106" y="192"/>
                    <a:pt x="91" y="191"/>
                    <a:pt x="77" y="186"/>
                  </a:cubicBezTo>
                  <a:cubicBezTo>
                    <a:pt x="69" y="184"/>
                    <a:pt x="64" y="175"/>
                    <a:pt x="59" y="169"/>
                  </a:cubicBezTo>
                  <a:cubicBezTo>
                    <a:pt x="45" y="154"/>
                    <a:pt x="31" y="138"/>
                    <a:pt x="21" y="121"/>
                  </a:cubicBezTo>
                  <a:cubicBezTo>
                    <a:pt x="13" y="108"/>
                    <a:pt x="0" y="88"/>
                    <a:pt x="11" y="74"/>
                  </a:cubicBezTo>
                  <a:cubicBezTo>
                    <a:pt x="31" y="51"/>
                    <a:pt x="58" y="36"/>
                    <a:pt x="81" y="16"/>
                  </a:cubicBezTo>
                  <a:cubicBezTo>
                    <a:pt x="99" y="0"/>
                    <a:pt x="142" y="9"/>
                    <a:pt x="166" y="10"/>
                  </a:cubicBezTo>
                  <a:cubicBezTo>
                    <a:pt x="195" y="12"/>
                    <a:pt x="223" y="13"/>
                    <a:pt x="252" y="15"/>
                  </a:cubicBezTo>
                  <a:cubicBezTo>
                    <a:pt x="287" y="17"/>
                    <a:pt x="321" y="21"/>
                    <a:pt x="356" y="24"/>
                  </a:cubicBezTo>
                  <a:cubicBezTo>
                    <a:pt x="359" y="24"/>
                    <a:pt x="356" y="24"/>
                    <a:pt x="355" y="23"/>
                  </a:cubicBezTo>
                  <a:cubicBezTo>
                    <a:pt x="299" y="18"/>
                    <a:pt x="244" y="13"/>
                    <a:pt x="188" y="11"/>
                  </a:cubicBezTo>
                  <a:cubicBezTo>
                    <a:pt x="155" y="9"/>
                    <a:pt x="115" y="1"/>
                    <a:pt x="83" y="11"/>
                  </a:cubicBezTo>
                  <a:cubicBezTo>
                    <a:pt x="74" y="14"/>
                    <a:pt x="65" y="24"/>
                    <a:pt x="58" y="30"/>
                  </a:cubicBezTo>
                  <a:cubicBezTo>
                    <a:pt x="43" y="41"/>
                    <a:pt x="29" y="52"/>
                    <a:pt x="16" y="64"/>
                  </a:cubicBezTo>
                  <a:cubicBezTo>
                    <a:pt x="4" y="75"/>
                    <a:pt x="0" y="79"/>
                    <a:pt x="4" y="95"/>
                  </a:cubicBezTo>
                  <a:cubicBezTo>
                    <a:pt x="11" y="117"/>
                    <a:pt x="25" y="136"/>
                    <a:pt x="40" y="153"/>
                  </a:cubicBezTo>
                  <a:cubicBezTo>
                    <a:pt x="52" y="167"/>
                    <a:pt x="61" y="184"/>
                    <a:pt x="79" y="188"/>
                  </a:cubicBezTo>
                  <a:cubicBezTo>
                    <a:pt x="133" y="201"/>
                    <a:pt x="192" y="202"/>
                    <a:pt x="247" y="206"/>
                  </a:cubicBezTo>
                  <a:cubicBezTo>
                    <a:pt x="299" y="209"/>
                    <a:pt x="350" y="216"/>
                    <a:pt x="401" y="222"/>
                  </a:cubicBezTo>
                  <a:cubicBezTo>
                    <a:pt x="426" y="225"/>
                    <a:pt x="452" y="227"/>
                    <a:pt x="477" y="227"/>
                  </a:cubicBezTo>
                  <a:cubicBezTo>
                    <a:pt x="499" y="227"/>
                    <a:pt x="510" y="211"/>
                    <a:pt x="519" y="192"/>
                  </a:cubicBezTo>
                  <a:cubicBezTo>
                    <a:pt x="524" y="180"/>
                    <a:pt x="518" y="165"/>
                    <a:pt x="518" y="152"/>
                  </a:cubicBezTo>
                  <a:cubicBezTo>
                    <a:pt x="517" y="136"/>
                    <a:pt x="518" y="119"/>
                    <a:pt x="518" y="102"/>
                  </a:cubicBezTo>
                  <a:cubicBezTo>
                    <a:pt x="517" y="87"/>
                    <a:pt x="516" y="73"/>
                    <a:pt x="509" y="60"/>
                  </a:cubicBezTo>
                  <a:cubicBezTo>
                    <a:pt x="505" y="52"/>
                    <a:pt x="500" y="42"/>
                    <a:pt x="491" y="39"/>
                  </a:cubicBezTo>
                  <a:cubicBezTo>
                    <a:pt x="448" y="24"/>
                    <a:pt x="400" y="28"/>
                    <a:pt x="355" y="23"/>
                  </a:cubicBezTo>
                  <a:cubicBezTo>
                    <a:pt x="351" y="23"/>
                    <a:pt x="354" y="24"/>
                    <a:pt x="356" y="24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1168" name="PA_库_图片 116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121823" y="1613690"/>
            <a:ext cx="5090195" cy="732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2" name="PA_库_图片 2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121823" y="2689104"/>
            <a:ext cx="5090195" cy="732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4" name="PA_库_图片 2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081532" y="3759322"/>
            <a:ext cx="5090195" cy="732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6" name="PA_库_图片 21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131338" y="4805933"/>
            <a:ext cx="5090195" cy="732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520375" y="1528541"/>
            <a:ext cx="1646605" cy="368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50" b="1" dirty="0">
                <a:solidFill>
                  <a:srgbClr val="697DA9"/>
                </a:solidFill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</a:t>
            </a:r>
            <a:endParaRPr lang="ru-RU" sz="1750" b="1" dirty="0">
              <a:solidFill>
                <a:srgbClr val="697DA9"/>
              </a:solidFill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95179" y="1686000"/>
            <a:ext cx="40831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Где отыскать время для речевого </a:t>
            </a:r>
            <a:endParaRPr lang="ru-RU" dirty="0" smtClean="0"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dirty="0">
              <a:latin typeface="Sitka Text" panose="02000505000000020004" pitchFamily="2" charset="0"/>
            </a:endParaRPr>
          </a:p>
        </p:txBody>
      </p:sp>
      <p:pic>
        <p:nvPicPr>
          <p:cNvPr id="29" name="PA_库_图片 21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131337" y="5852433"/>
            <a:ext cx="5090195" cy="732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6295179" y="2882695"/>
            <a:ext cx="3999813" cy="368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Учитываем возрастной принцип!</a:t>
            </a:r>
            <a:endParaRPr lang="ru-RU" sz="1600" dirty="0"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18586" y="3802192"/>
            <a:ext cx="42691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грамматического строя и </a:t>
            </a:r>
            <a:endParaRPr lang="ru-RU" dirty="0" smtClean="0"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звукопроизношения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ru-RU" dirty="0">
              <a:latin typeface="Sitka Text" panose="02000505000000020004" pitchFamily="2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33047" y="4988442"/>
            <a:ext cx="3336170" cy="368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Рекомендуемая литература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88415" y="5364599"/>
            <a:ext cx="6096000" cy="12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Рекомендуемые бесплатные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онлайн-игры</a:t>
            </a:r>
            <a:endParaRPr lang="ru-RU" dirty="0"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895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2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021" y="0"/>
            <a:ext cx="12200021" cy="6858000"/>
          </a:xfrm>
          <a:prstGeom prst="rect">
            <a:avLst/>
          </a:prstGeom>
        </p:spPr>
      </p:pic>
      <p:sp>
        <p:nvSpPr>
          <p:cNvPr id="4" name="PA_库_椭圆 3"/>
          <p:cNvSpPr/>
          <p:nvPr>
            <p:custDataLst>
              <p:tags r:id="rId1"/>
            </p:custDataLst>
          </p:nvPr>
        </p:nvSpPr>
        <p:spPr>
          <a:xfrm>
            <a:off x="7267073" y="1429058"/>
            <a:ext cx="4158916" cy="4158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PA_库_任意多边形 7"/>
          <p:cNvSpPr/>
          <p:nvPr>
            <p:custDataLst>
              <p:tags r:id="rId2"/>
            </p:custDataLst>
          </p:nvPr>
        </p:nvSpPr>
        <p:spPr>
          <a:xfrm>
            <a:off x="2101215" y="3179848"/>
            <a:ext cx="5105400" cy="385831"/>
          </a:xfrm>
          <a:custGeom>
            <a:avLst/>
            <a:gdLst>
              <a:gd name="connsiteX0" fmla="*/ 0 w 3886200"/>
              <a:gd name="connsiteY0" fmla="*/ 169262 h 169262"/>
              <a:gd name="connsiteX1" fmla="*/ 1106905 w 3886200"/>
              <a:gd name="connsiteY1" fmla="*/ 133168 h 169262"/>
              <a:gd name="connsiteX2" fmla="*/ 2731168 w 3886200"/>
              <a:gd name="connsiteY2" fmla="*/ 145199 h 169262"/>
              <a:gd name="connsiteX3" fmla="*/ 3693695 w 3886200"/>
              <a:gd name="connsiteY3" fmla="*/ 820 h 169262"/>
              <a:gd name="connsiteX4" fmla="*/ 3886200 w 3886200"/>
              <a:gd name="connsiteY4" fmla="*/ 97073 h 16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169262">
                <a:moveTo>
                  <a:pt x="0" y="169262"/>
                </a:moveTo>
                <a:cubicBezTo>
                  <a:pt x="325855" y="153220"/>
                  <a:pt x="1106905" y="133168"/>
                  <a:pt x="1106905" y="133168"/>
                </a:cubicBezTo>
                <a:cubicBezTo>
                  <a:pt x="1562100" y="129157"/>
                  <a:pt x="2300036" y="167257"/>
                  <a:pt x="2731168" y="145199"/>
                </a:cubicBezTo>
                <a:cubicBezTo>
                  <a:pt x="3162300" y="123141"/>
                  <a:pt x="3501190" y="8841"/>
                  <a:pt x="3693695" y="820"/>
                </a:cubicBezTo>
                <a:cubicBezTo>
                  <a:pt x="3886200" y="-7201"/>
                  <a:pt x="3886200" y="44936"/>
                  <a:pt x="3886200" y="97073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A_库_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41920" y="1193042"/>
            <a:ext cx="4359442" cy="435944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713581" y="5119185"/>
            <a:ext cx="60220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Обыденное </a:t>
            </a:r>
            <a:r>
              <a:rPr lang="ru-RU" dirty="0">
                <a:solidFill>
                  <a:srgbClr val="00206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взаимодействие с ребёнком во время приёма или приготовления пищи, укладывания в кроватку, гуляния на свежем воздухе, уборки комнаты, путешествия в транспортном </a:t>
            </a:r>
            <a:r>
              <a:rPr lang="ru-RU" dirty="0" smtClean="0">
                <a:solidFill>
                  <a:srgbClr val="00206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средстве – лучшие способы формирования речи!</a:t>
            </a:r>
            <a:endParaRPr lang="ru-RU" dirty="0">
              <a:solidFill>
                <a:srgbClr val="002060"/>
              </a:solidFill>
              <a:latin typeface="Sitka Text" panose="02000505000000020004" pitchFamily="2" charset="0"/>
            </a:endParaRPr>
          </a:p>
        </p:txBody>
      </p:sp>
      <p:cxnSp>
        <p:nvCxnSpPr>
          <p:cNvPr id="15" name="Скругленная соединительная линия 14"/>
          <p:cNvCxnSpPr/>
          <p:nvPr/>
        </p:nvCxnSpPr>
        <p:spPr>
          <a:xfrm rot="5400000">
            <a:off x="1607128" y="2613891"/>
            <a:ext cx="942109" cy="775854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005691" y="3099335"/>
            <a:ext cx="5200924" cy="666114"/>
          </a:xfrm>
          <a:prstGeom prst="rect">
            <a:avLst/>
          </a:prstGeom>
          <a:solidFill>
            <a:srgbClr val="BBE5FE"/>
          </a:solidFill>
          <a:ln>
            <a:solidFill>
              <a:srgbClr val="BBE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01215" y="2698092"/>
            <a:ext cx="5329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Многие родители считают, что необходимо подготавливаться к занятию по развитию речи, </a:t>
            </a:r>
            <a:r>
              <a:rPr lang="ru-RU" dirty="0">
                <a:solidFill>
                  <a:srgbClr val="002060"/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изыскивать свободные минуты, изучать специальную литературу. </a:t>
            </a:r>
            <a:endParaRPr lang="ru-RU" dirty="0">
              <a:solidFill>
                <a:srgbClr val="002060"/>
              </a:solidFill>
              <a:latin typeface="Sitka Text" panose="02000505000000020004" pitchFamily="2" charset="0"/>
            </a:endParaRPr>
          </a:p>
        </p:txBody>
      </p:sp>
      <p:cxnSp>
        <p:nvCxnSpPr>
          <p:cNvPr id="19" name="Скругленная соединительная линия 18"/>
          <p:cNvCxnSpPr>
            <a:endCxn id="10" idx="0"/>
          </p:cNvCxnSpPr>
          <p:nvPr/>
        </p:nvCxnSpPr>
        <p:spPr>
          <a:xfrm rot="16200000" flipH="1">
            <a:off x="4576376" y="3970945"/>
            <a:ext cx="1273223" cy="1023256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027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0" dur="1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938" y="-10953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65" name="任意多边形 64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68" name="任意多边形 67"/>
          <p:cNvSpPr/>
          <p:nvPr/>
        </p:nvSpPr>
        <p:spPr>
          <a:xfrm>
            <a:off x="5534528" y="4654908"/>
            <a:ext cx="357616" cy="379557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178 w 140342"/>
              <a:gd name="connsiteY0" fmla="*/ 65738 h 154534"/>
              <a:gd name="connsiteX1" fmla="*/ 63043 w 140342"/>
              <a:gd name="connsiteY1" fmla="*/ 16 h 154534"/>
              <a:gd name="connsiteX2" fmla="*/ 140195 w 140342"/>
              <a:gd name="connsiteY2" fmla="*/ 71453 h 154534"/>
              <a:gd name="connsiteX3" fmla="*/ 74473 w 140342"/>
              <a:gd name="connsiteY3" fmla="*/ 154321 h 154534"/>
              <a:gd name="connsiteX4" fmla="*/ 178 w 140342"/>
              <a:gd name="connsiteY4" fmla="*/ 65738 h 154534"/>
              <a:gd name="connsiteX0" fmla="*/ 178 w 140342"/>
              <a:gd name="connsiteY0" fmla="*/ 65740 h 154536"/>
              <a:gd name="connsiteX1" fmla="*/ 63043 w 140342"/>
              <a:gd name="connsiteY1" fmla="*/ 18 h 154536"/>
              <a:gd name="connsiteX2" fmla="*/ 140195 w 140342"/>
              <a:gd name="connsiteY2" fmla="*/ 71455 h 154536"/>
              <a:gd name="connsiteX3" fmla="*/ 74473 w 140342"/>
              <a:gd name="connsiteY3" fmla="*/ 154323 h 154536"/>
              <a:gd name="connsiteX4" fmla="*/ 178 w 140342"/>
              <a:gd name="connsiteY4" fmla="*/ 65740 h 154536"/>
              <a:gd name="connsiteX0" fmla="*/ 9 w 140173"/>
              <a:gd name="connsiteY0" fmla="*/ 71451 h 160247"/>
              <a:gd name="connsiteX1" fmla="*/ 71446 w 140173"/>
              <a:gd name="connsiteY1" fmla="*/ 14 h 160247"/>
              <a:gd name="connsiteX2" fmla="*/ 140026 w 140173"/>
              <a:gd name="connsiteY2" fmla="*/ 77166 h 160247"/>
              <a:gd name="connsiteX3" fmla="*/ 74304 w 140173"/>
              <a:gd name="connsiteY3" fmla="*/ 160034 h 160247"/>
              <a:gd name="connsiteX4" fmla="*/ 9 w 140173"/>
              <a:gd name="connsiteY4" fmla="*/ 71451 h 160247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1024"/>
              <a:gd name="connsiteY0" fmla="*/ 71451 h 148862"/>
              <a:gd name="connsiteX1" fmla="*/ 71446 w 141024"/>
              <a:gd name="connsiteY1" fmla="*/ 14 h 148862"/>
              <a:gd name="connsiteX2" fmla="*/ 140026 w 141024"/>
              <a:gd name="connsiteY2" fmla="*/ 77166 h 148862"/>
              <a:gd name="connsiteX3" fmla="*/ 74304 w 141024"/>
              <a:gd name="connsiteY3" fmla="*/ 148604 h 148862"/>
              <a:gd name="connsiteX4" fmla="*/ 9 w 141024"/>
              <a:gd name="connsiteY4" fmla="*/ 71451 h 148862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0257"/>
              <a:gd name="connsiteY0" fmla="*/ 71451 h 148862"/>
              <a:gd name="connsiteX1" fmla="*/ 71446 w 140257"/>
              <a:gd name="connsiteY1" fmla="*/ 14 h 148862"/>
              <a:gd name="connsiteX2" fmla="*/ 140026 w 140257"/>
              <a:gd name="connsiteY2" fmla="*/ 77166 h 148862"/>
              <a:gd name="connsiteX3" fmla="*/ 74304 w 140257"/>
              <a:gd name="connsiteY3" fmla="*/ 148604 h 148862"/>
              <a:gd name="connsiteX4" fmla="*/ 9 w 140257"/>
              <a:gd name="connsiteY4" fmla="*/ 71451 h 14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pattFill prst="pct10">
            <a:fgClr>
              <a:schemeClr val="accent1">
                <a:lumMod val="50000"/>
              </a:schemeClr>
            </a:fgClr>
            <a:bgClr>
              <a:schemeClr val="bg1"/>
            </a:bgClr>
          </a:pattFill>
          <a:ln w="381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任意多边形 68"/>
          <p:cNvSpPr/>
          <p:nvPr/>
        </p:nvSpPr>
        <p:spPr>
          <a:xfrm>
            <a:off x="5555728" y="3288285"/>
            <a:ext cx="357616" cy="379557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178 w 140342"/>
              <a:gd name="connsiteY0" fmla="*/ 65738 h 154534"/>
              <a:gd name="connsiteX1" fmla="*/ 63043 w 140342"/>
              <a:gd name="connsiteY1" fmla="*/ 16 h 154534"/>
              <a:gd name="connsiteX2" fmla="*/ 140195 w 140342"/>
              <a:gd name="connsiteY2" fmla="*/ 71453 h 154534"/>
              <a:gd name="connsiteX3" fmla="*/ 74473 w 140342"/>
              <a:gd name="connsiteY3" fmla="*/ 154321 h 154534"/>
              <a:gd name="connsiteX4" fmla="*/ 178 w 140342"/>
              <a:gd name="connsiteY4" fmla="*/ 65738 h 154534"/>
              <a:gd name="connsiteX0" fmla="*/ 178 w 140342"/>
              <a:gd name="connsiteY0" fmla="*/ 65740 h 154536"/>
              <a:gd name="connsiteX1" fmla="*/ 63043 w 140342"/>
              <a:gd name="connsiteY1" fmla="*/ 18 h 154536"/>
              <a:gd name="connsiteX2" fmla="*/ 140195 w 140342"/>
              <a:gd name="connsiteY2" fmla="*/ 71455 h 154536"/>
              <a:gd name="connsiteX3" fmla="*/ 74473 w 140342"/>
              <a:gd name="connsiteY3" fmla="*/ 154323 h 154536"/>
              <a:gd name="connsiteX4" fmla="*/ 178 w 140342"/>
              <a:gd name="connsiteY4" fmla="*/ 65740 h 154536"/>
              <a:gd name="connsiteX0" fmla="*/ 9 w 140173"/>
              <a:gd name="connsiteY0" fmla="*/ 71451 h 160247"/>
              <a:gd name="connsiteX1" fmla="*/ 71446 w 140173"/>
              <a:gd name="connsiteY1" fmla="*/ 14 h 160247"/>
              <a:gd name="connsiteX2" fmla="*/ 140026 w 140173"/>
              <a:gd name="connsiteY2" fmla="*/ 77166 h 160247"/>
              <a:gd name="connsiteX3" fmla="*/ 74304 w 140173"/>
              <a:gd name="connsiteY3" fmla="*/ 160034 h 160247"/>
              <a:gd name="connsiteX4" fmla="*/ 9 w 140173"/>
              <a:gd name="connsiteY4" fmla="*/ 71451 h 160247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1024"/>
              <a:gd name="connsiteY0" fmla="*/ 71451 h 148862"/>
              <a:gd name="connsiteX1" fmla="*/ 71446 w 141024"/>
              <a:gd name="connsiteY1" fmla="*/ 14 h 148862"/>
              <a:gd name="connsiteX2" fmla="*/ 140026 w 141024"/>
              <a:gd name="connsiteY2" fmla="*/ 77166 h 148862"/>
              <a:gd name="connsiteX3" fmla="*/ 74304 w 141024"/>
              <a:gd name="connsiteY3" fmla="*/ 148604 h 148862"/>
              <a:gd name="connsiteX4" fmla="*/ 9 w 141024"/>
              <a:gd name="connsiteY4" fmla="*/ 71451 h 148862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0257"/>
              <a:gd name="connsiteY0" fmla="*/ 71451 h 148862"/>
              <a:gd name="connsiteX1" fmla="*/ 71446 w 140257"/>
              <a:gd name="connsiteY1" fmla="*/ 14 h 148862"/>
              <a:gd name="connsiteX2" fmla="*/ 140026 w 140257"/>
              <a:gd name="connsiteY2" fmla="*/ 77166 h 148862"/>
              <a:gd name="connsiteX3" fmla="*/ 74304 w 140257"/>
              <a:gd name="connsiteY3" fmla="*/ 148604 h 148862"/>
              <a:gd name="connsiteX4" fmla="*/ 9 w 140257"/>
              <a:gd name="connsiteY4" fmla="*/ 71451 h 14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pattFill prst="pct10">
            <a:fgClr>
              <a:schemeClr val="accent1">
                <a:lumMod val="50000"/>
              </a:schemeClr>
            </a:fgClr>
            <a:bgClr>
              <a:schemeClr val="bg1"/>
            </a:bgClr>
          </a:pattFill>
          <a:ln w="381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任意多边形 69"/>
          <p:cNvSpPr/>
          <p:nvPr/>
        </p:nvSpPr>
        <p:spPr>
          <a:xfrm>
            <a:off x="4662656" y="2189146"/>
            <a:ext cx="357616" cy="379557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178 w 140342"/>
              <a:gd name="connsiteY0" fmla="*/ 65738 h 154534"/>
              <a:gd name="connsiteX1" fmla="*/ 63043 w 140342"/>
              <a:gd name="connsiteY1" fmla="*/ 16 h 154534"/>
              <a:gd name="connsiteX2" fmla="*/ 140195 w 140342"/>
              <a:gd name="connsiteY2" fmla="*/ 71453 h 154534"/>
              <a:gd name="connsiteX3" fmla="*/ 74473 w 140342"/>
              <a:gd name="connsiteY3" fmla="*/ 154321 h 154534"/>
              <a:gd name="connsiteX4" fmla="*/ 178 w 140342"/>
              <a:gd name="connsiteY4" fmla="*/ 65738 h 154534"/>
              <a:gd name="connsiteX0" fmla="*/ 178 w 140342"/>
              <a:gd name="connsiteY0" fmla="*/ 65740 h 154536"/>
              <a:gd name="connsiteX1" fmla="*/ 63043 w 140342"/>
              <a:gd name="connsiteY1" fmla="*/ 18 h 154536"/>
              <a:gd name="connsiteX2" fmla="*/ 140195 w 140342"/>
              <a:gd name="connsiteY2" fmla="*/ 71455 h 154536"/>
              <a:gd name="connsiteX3" fmla="*/ 74473 w 140342"/>
              <a:gd name="connsiteY3" fmla="*/ 154323 h 154536"/>
              <a:gd name="connsiteX4" fmla="*/ 178 w 140342"/>
              <a:gd name="connsiteY4" fmla="*/ 65740 h 154536"/>
              <a:gd name="connsiteX0" fmla="*/ 9 w 140173"/>
              <a:gd name="connsiteY0" fmla="*/ 71451 h 160247"/>
              <a:gd name="connsiteX1" fmla="*/ 71446 w 140173"/>
              <a:gd name="connsiteY1" fmla="*/ 14 h 160247"/>
              <a:gd name="connsiteX2" fmla="*/ 140026 w 140173"/>
              <a:gd name="connsiteY2" fmla="*/ 77166 h 160247"/>
              <a:gd name="connsiteX3" fmla="*/ 74304 w 140173"/>
              <a:gd name="connsiteY3" fmla="*/ 160034 h 160247"/>
              <a:gd name="connsiteX4" fmla="*/ 9 w 140173"/>
              <a:gd name="connsiteY4" fmla="*/ 71451 h 160247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1024"/>
              <a:gd name="connsiteY0" fmla="*/ 71451 h 148862"/>
              <a:gd name="connsiteX1" fmla="*/ 71446 w 141024"/>
              <a:gd name="connsiteY1" fmla="*/ 14 h 148862"/>
              <a:gd name="connsiteX2" fmla="*/ 140026 w 141024"/>
              <a:gd name="connsiteY2" fmla="*/ 77166 h 148862"/>
              <a:gd name="connsiteX3" fmla="*/ 74304 w 141024"/>
              <a:gd name="connsiteY3" fmla="*/ 148604 h 148862"/>
              <a:gd name="connsiteX4" fmla="*/ 9 w 141024"/>
              <a:gd name="connsiteY4" fmla="*/ 71451 h 148862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0257"/>
              <a:gd name="connsiteY0" fmla="*/ 71451 h 148862"/>
              <a:gd name="connsiteX1" fmla="*/ 71446 w 140257"/>
              <a:gd name="connsiteY1" fmla="*/ 14 h 148862"/>
              <a:gd name="connsiteX2" fmla="*/ 140026 w 140257"/>
              <a:gd name="connsiteY2" fmla="*/ 77166 h 148862"/>
              <a:gd name="connsiteX3" fmla="*/ 74304 w 140257"/>
              <a:gd name="connsiteY3" fmla="*/ 148604 h 148862"/>
              <a:gd name="connsiteX4" fmla="*/ 9 w 140257"/>
              <a:gd name="connsiteY4" fmla="*/ 71451 h 14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pattFill prst="pct10">
            <a:fgClr>
              <a:schemeClr val="accent1">
                <a:lumMod val="50000"/>
              </a:schemeClr>
            </a:fgClr>
            <a:bgClr>
              <a:schemeClr val="bg1"/>
            </a:bgClr>
          </a:pattFill>
          <a:ln w="381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6070254" y="2792707"/>
            <a:ext cx="5695656" cy="1140492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6" name="Picture 4" descr="Аниме мать и ребенок - фото и картинки: 33 штук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5"/>
          <a:stretch/>
        </p:blipFill>
        <p:spPr bwMode="auto">
          <a:xfrm>
            <a:off x="2269819" y="2775284"/>
            <a:ext cx="3264709" cy="349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任意多边形 66"/>
          <p:cNvSpPr/>
          <p:nvPr/>
        </p:nvSpPr>
        <p:spPr>
          <a:xfrm rot="21222506" flipH="1">
            <a:off x="2530675" y="1887989"/>
            <a:ext cx="3260512" cy="3625815"/>
          </a:xfrm>
          <a:custGeom>
            <a:avLst/>
            <a:gdLst>
              <a:gd name="connsiteX0" fmla="*/ 1343964 w 2586768"/>
              <a:gd name="connsiteY0" fmla="*/ 8385 h 2763217"/>
              <a:gd name="connsiteX1" fmla="*/ 1546634 w 2586768"/>
              <a:gd name="connsiteY1" fmla="*/ 304 h 2763217"/>
              <a:gd name="connsiteX2" fmla="*/ 2260641 w 2586768"/>
              <a:gd name="connsiteY2" fmla="*/ 169735 h 2763217"/>
              <a:gd name="connsiteX3" fmla="*/ 2329692 w 2586768"/>
              <a:gd name="connsiteY3" fmla="*/ 211025 h 2763217"/>
              <a:gd name="connsiteX4" fmla="*/ 2586768 w 2586768"/>
              <a:gd name="connsiteY4" fmla="*/ 2542734 h 2763217"/>
              <a:gd name="connsiteX5" fmla="*/ 586953 w 2586768"/>
              <a:gd name="connsiteY5" fmla="*/ 2763217 h 2763217"/>
              <a:gd name="connsiteX6" fmla="*/ 495266 w 2586768"/>
              <a:gd name="connsiteY6" fmla="*/ 2672259 h 2763217"/>
              <a:gd name="connsiteX7" fmla="*/ 180 w 2586768"/>
              <a:gd name="connsiteY7" fmla="*/ 1546763 h 2763217"/>
              <a:gd name="connsiteX8" fmla="*/ 1343964 w 2586768"/>
              <a:gd name="connsiteY8" fmla="*/ 8385 h 2763217"/>
              <a:gd name="connsiteX0" fmla="*/ 2586768 w 2678208"/>
              <a:gd name="connsiteY0" fmla="*/ 2542734 h 2763217"/>
              <a:gd name="connsiteX1" fmla="*/ 586953 w 2678208"/>
              <a:gd name="connsiteY1" fmla="*/ 2763217 h 2763217"/>
              <a:gd name="connsiteX2" fmla="*/ 495266 w 2678208"/>
              <a:gd name="connsiteY2" fmla="*/ 2672259 h 2763217"/>
              <a:gd name="connsiteX3" fmla="*/ 180 w 2678208"/>
              <a:gd name="connsiteY3" fmla="*/ 1546763 h 2763217"/>
              <a:gd name="connsiteX4" fmla="*/ 1343964 w 2678208"/>
              <a:gd name="connsiteY4" fmla="*/ 8385 h 2763217"/>
              <a:gd name="connsiteX5" fmla="*/ 1546634 w 2678208"/>
              <a:gd name="connsiteY5" fmla="*/ 304 h 2763217"/>
              <a:gd name="connsiteX6" fmla="*/ 2260641 w 2678208"/>
              <a:gd name="connsiteY6" fmla="*/ 169735 h 2763217"/>
              <a:gd name="connsiteX7" fmla="*/ 2329692 w 2678208"/>
              <a:gd name="connsiteY7" fmla="*/ 211025 h 2763217"/>
              <a:gd name="connsiteX8" fmla="*/ 2678208 w 2678208"/>
              <a:gd name="connsiteY8" fmla="*/ 2634174 h 2763217"/>
              <a:gd name="connsiteX0" fmla="*/ 2586768 w 2586768"/>
              <a:gd name="connsiteY0" fmla="*/ 2542734 h 2763217"/>
              <a:gd name="connsiteX1" fmla="*/ 586953 w 2586768"/>
              <a:gd name="connsiteY1" fmla="*/ 2763217 h 2763217"/>
              <a:gd name="connsiteX2" fmla="*/ 495266 w 2586768"/>
              <a:gd name="connsiteY2" fmla="*/ 2672259 h 2763217"/>
              <a:gd name="connsiteX3" fmla="*/ 180 w 2586768"/>
              <a:gd name="connsiteY3" fmla="*/ 1546763 h 2763217"/>
              <a:gd name="connsiteX4" fmla="*/ 1343964 w 2586768"/>
              <a:gd name="connsiteY4" fmla="*/ 8385 h 2763217"/>
              <a:gd name="connsiteX5" fmla="*/ 1546634 w 2586768"/>
              <a:gd name="connsiteY5" fmla="*/ 304 h 2763217"/>
              <a:gd name="connsiteX6" fmla="*/ 2260641 w 2586768"/>
              <a:gd name="connsiteY6" fmla="*/ 169735 h 2763217"/>
              <a:gd name="connsiteX7" fmla="*/ 2329692 w 2586768"/>
              <a:gd name="connsiteY7" fmla="*/ 211025 h 2763217"/>
              <a:gd name="connsiteX0" fmla="*/ 586953 w 2329692"/>
              <a:gd name="connsiteY0" fmla="*/ 2763217 h 2763217"/>
              <a:gd name="connsiteX1" fmla="*/ 495266 w 2329692"/>
              <a:gd name="connsiteY1" fmla="*/ 2672259 h 2763217"/>
              <a:gd name="connsiteX2" fmla="*/ 180 w 2329692"/>
              <a:gd name="connsiteY2" fmla="*/ 1546763 h 2763217"/>
              <a:gd name="connsiteX3" fmla="*/ 1343964 w 2329692"/>
              <a:gd name="connsiteY3" fmla="*/ 8385 h 2763217"/>
              <a:gd name="connsiteX4" fmla="*/ 1546634 w 2329692"/>
              <a:gd name="connsiteY4" fmla="*/ 304 h 2763217"/>
              <a:gd name="connsiteX5" fmla="*/ 2260641 w 2329692"/>
              <a:gd name="connsiteY5" fmla="*/ 169735 h 2763217"/>
              <a:gd name="connsiteX6" fmla="*/ 2329692 w 2329692"/>
              <a:gd name="connsiteY6" fmla="*/ 211025 h 2763217"/>
              <a:gd name="connsiteX0" fmla="*/ 495266 w 2329692"/>
              <a:gd name="connsiteY0" fmla="*/ 2672259 h 2672259"/>
              <a:gd name="connsiteX1" fmla="*/ 180 w 2329692"/>
              <a:gd name="connsiteY1" fmla="*/ 1546763 h 2672259"/>
              <a:gd name="connsiteX2" fmla="*/ 1343964 w 2329692"/>
              <a:gd name="connsiteY2" fmla="*/ 8385 h 2672259"/>
              <a:gd name="connsiteX3" fmla="*/ 1546634 w 2329692"/>
              <a:gd name="connsiteY3" fmla="*/ 304 h 2672259"/>
              <a:gd name="connsiteX4" fmla="*/ 2260641 w 2329692"/>
              <a:gd name="connsiteY4" fmla="*/ 169735 h 2672259"/>
              <a:gd name="connsiteX5" fmla="*/ 2329692 w 2329692"/>
              <a:gd name="connsiteY5" fmla="*/ 211025 h 2672259"/>
              <a:gd name="connsiteX0" fmla="*/ 310094 w 2329692"/>
              <a:gd name="connsiteY0" fmla="*/ 2703152 h 2703152"/>
              <a:gd name="connsiteX1" fmla="*/ 180 w 2329692"/>
              <a:gd name="connsiteY1" fmla="*/ 1546763 h 2703152"/>
              <a:gd name="connsiteX2" fmla="*/ 1343964 w 2329692"/>
              <a:gd name="connsiteY2" fmla="*/ 8385 h 2703152"/>
              <a:gd name="connsiteX3" fmla="*/ 1546634 w 2329692"/>
              <a:gd name="connsiteY3" fmla="*/ 304 h 2703152"/>
              <a:gd name="connsiteX4" fmla="*/ 2260641 w 2329692"/>
              <a:gd name="connsiteY4" fmla="*/ 169735 h 2703152"/>
              <a:gd name="connsiteX5" fmla="*/ 2329692 w 2329692"/>
              <a:gd name="connsiteY5" fmla="*/ 211025 h 2703152"/>
              <a:gd name="connsiteX0" fmla="*/ 310094 w 2329692"/>
              <a:gd name="connsiteY0" fmla="*/ 2703152 h 2703152"/>
              <a:gd name="connsiteX1" fmla="*/ 180 w 2329692"/>
              <a:gd name="connsiteY1" fmla="*/ 1546763 h 2703152"/>
              <a:gd name="connsiteX2" fmla="*/ 1343964 w 2329692"/>
              <a:gd name="connsiteY2" fmla="*/ 8385 h 2703152"/>
              <a:gd name="connsiteX3" fmla="*/ 1546634 w 2329692"/>
              <a:gd name="connsiteY3" fmla="*/ 304 h 2703152"/>
              <a:gd name="connsiteX4" fmla="*/ 2260641 w 2329692"/>
              <a:gd name="connsiteY4" fmla="*/ 169735 h 2703152"/>
              <a:gd name="connsiteX5" fmla="*/ 2329692 w 2329692"/>
              <a:gd name="connsiteY5" fmla="*/ 211025 h 2703152"/>
              <a:gd name="connsiteX0" fmla="*/ 413563 w 2433161"/>
              <a:gd name="connsiteY0" fmla="*/ 2703152 h 2703152"/>
              <a:gd name="connsiteX1" fmla="*/ 141 w 2433161"/>
              <a:gd name="connsiteY1" fmla="*/ 1558176 h 2703152"/>
              <a:gd name="connsiteX2" fmla="*/ 1447433 w 2433161"/>
              <a:gd name="connsiteY2" fmla="*/ 8385 h 2703152"/>
              <a:gd name="connsiteX3" fmla="*/ 1650103 w 2433161"/>
              <a:gd name="connsiteY3" fmla="*/ 304 h 2703152"/>
              <a:gd name="connsiteX4" fmla="*/ 2364110 w 2433161"/>
              <a:gd name="connsiteY4" fmla="*/ 169735 h 2703152"/>
              <a:gd name="connsiteX5" fmla="*/ 2433161 w 2433161"/>
              <a:gd name="connsiteY5" fmla="*/ 211025 h 2703152"/>
              <a:gd name="connsiteX0" fmla="*/ 413563 w 2364110"/>
              <a:gd name="connsiteY0" fmla="*/ 2703152 h 2703152"/>
              <a:gd name="connsiteX1" fmla="*/ 141 w 2364110"/>
              <a:gd name="connsiteY1" fmla="*/ 1558176 h 2703152"/>
              <a:gd name="connsiteX2" fmla="*/ 1447433 w 2364110"/>
              <a:gd name="connsiteY2" fmla="*/ 8385 h 2703152"/>
              <a:gd name="connsiteX3" fmla="*/ 1650103 w 2364110"/>
              <a:gd name="connsiteY3" fmla="*/ 304 h 2703152"/>
              <a:gd name="connsiteX4" fmla="*/ 2364110 w 2364110"/>
              <a:gd name="connsiteY4" fmla="*/ 169735 h 2703152"/>
              <a:gd name="connsiteX0" fmla="*/ 413563 w 2413581"/>
              <a:gd name="connsiteY0" fmla="*/ 2712262 h 2712262"/>
              <a:gd name="connsiteX1" fmla="*/ 141 w 2413581"/>
              <a:gd name="connsiteY1" fmla="*/ 1567286 h 2712262"/>
              <a:gd name="connsiteX2" fmla="*/ 1447433 w 2413581"/>
              <a:gd name="connsiteY2" fmla="*/ 17495 h 2712262"/>
              <a:gd name="connsiteX3" fmla="*/ 1650103 w 2413581"/>
              <a:gd name="connsiteY3" fmla="*/ 9414 h 2712262"/>
              <a:gd name="connsiteX4" fmla="*/ 2413581 w 2413581"/>
              <a:gd name="connsiteY4" fmla="*/ 152438 h 2712262"/>
              <a:gd name="connsiteX0" fmla="*/ 413563 w 2413581"/>
              <a:gd name="connsiteY0" fmla="*/ 2712262 h 2712262"/>
              <a:gd name="connsiteX1" fmla="*/ 141 w 2413581"/>
              <a:gd name="connsiteY1" fmla="*/ 1567286 h 2712262"/>
              <a:gd name="connsiteX2" fmla="*/ 1447433 w 2413581"/>
              <a:gd name="connsiteY2" fmla="*/ 17495 h 2712262"/>
              <a:gd name="connsiteX3" fmla="*/ 1650103 w 2413581"/>
              <a:gd name="connsiteY3" fmla="*/ 9414 h 2712262"/>
              <a:gd name="connsiteX4" fmla="*/ 2413581 w 2413581"/>
              <a:gd name="connsiteY4" fmla="*/ 152438 h 2712262"/>
              <a:gd name="connsiteX0" fmla="*/ 413563 w 2413581"/>
              <a:gd name="connsiteY0" fmla="*/ 2777129 h 2777129"/>
              <a:gd name="connsiteX1" fmla="*/ 141 w 2413581"/>
              <a:gd name="connsiteY1" fmla="*/ 1632153 h 2777129"/>
              <a:gd name="connsiteX2" fmla="*/ 1447433 w 2413581"/>
              <a:gd name="connsiteY2" fmla="*/ 82362 h 2777129"/>
              <a:gd name="connsiteX3" fmla="*/ 2413581 w 2413581"/>
              <a:gd name="connsiteY3" fmla="*/ 217305 h 2777129"/>
              <a:gd name="connsiteX0" fmla="*/ 413488 w 2413506"/>
              <a:gd name="connsiteY0" fmla="*/ 2777129 h 2777129"/>
              <a:gd name="connsiteX1" fmla="*/ 66 w 2413506"/>
              <a:gd name="connsiteY1" fmla="*/ 1632153 h 2777129"/>
              <a:gd name="connsiteX2" fmla="*/ 1447358 w 2413506"/>
              <a:gd name="connsiteY2" fmla="*/ 82362 h 2777129"/>
              <a:gd name="connsiteX3" fmla="*/ 2413506 w 2413506"/>
              <a:gd name="connsiteY3" fmla="*/ 217305 h 2777129"/>
              <a:gd name="connsiteX0" fmla="*/ 413518 w 2413536"/>
              <a:gd name="connsiteY0" fmla="*/ 2695524 h 2695524"/>
              <a:gd name="connsiteX1" fmla="*/ 96 w 2413536"/>
              <a:gd name="connsiteY1" fmla="*/ 1550548 h 2695524"/>
              <a:gd name="connsiteX2" fmla="*/ 1447388 w 2413536"/>
              <a:gd name="connsiteY2" fmla="*/ 757 h 2695524"/>
              <a:gd name="connsiteX3" fmla="*/ 2413536 w 2413536"/>
              <a:gd name="connsiteY3" fmla="*/ 135700 h 2695524"/>
              <a:gd name="connsiteX0" fmla="*/ 413518 w 2413536"/>
              <a:gd name="connsiteY0" fmla="*/ 2715870 h 2715870"/>
              <a:gd name="connsiteX1" fmla="*/ 96 w 2413536"/>
              <a:gd name="connsiteY1" fmla="*/ 1570894 h 2715870"/>
              <a:gd name="connsiteX2" fmla="*/ 1447388 w 2413536"/>
              <a:gd name="connsiteY2" fmla="*/ 21103 h 2715870"/>
              <a:gd name="connsiteX3" fmla="*/ 2413536 w 2413536"/>
              <a:gd name="connsiteY3" fmla="*/ 156046 h 2715870"/>
              <a:gd name="connsiteX0" fmla="*/ 413544 w 2413562"/>
              <a:gd name="connsiteY0" fmla="*/ 2701281 h 2701281"/>
              <a:gd name="connsiteX1" fmla="*/ 122 w 2413562"/>
              <a:gd name="connsiteY1" fmla="*/ 1556305 h 2701281"/>
              <a:gd name="connsiteX2" fmla="*/ 1447414 w 2413562"/>
              <a:gd name="connsiteY2" fmla="*/ 6514 h 2701281"/>
              <a:gd name="connsiteX3" fmla="*/ 2413562 w 2413562"/>
              <a:gd name="connsiteY3" fmla="*/ 141457 h 2701281"/>
              <a:gd name="connsiteX0" fmla="*/ 413544 w 2413562"/>
              <a:gd name="connsiteY0" fmla="*/ 2704758 h 2704758"/>
              <a:gd name="connsiteX1" fmla="*/ 122 w 2413562"/>
              <a:gd name="connsiteY1" fmla="*/ 1559782 h 2704758"/>
              <a:gd name="connsiteX2" fmla="*/ 1447414 w 2413562"/>
              <a:gd name="connsiteY2" fmla="*/ 9991 h 2704758"/>
              <a:gd name="connsiteX3" fmla="*/ 2413562 w 2413562"/>
              <a:gd name="connsiteY3" fmla="*/ 144934 h 2704758"/>
              <a:gd name="connsiteX0" fmla="*/ 413544 w 2413562"/>
              <a:gd name="connsiteY0" fmla="*/ 2701715 h 2701715"/>
              <a:gd name="connsiteX1" fmla="*/ 122 w 2413562"/>
              <a:gd name="connsiteY1" fmla="*/ 1556739 h 2701715"/>
              <a:gd name="connsiteX2" fmla="*/ 1447414 w 2413562"/>
              <a:gd name="connsiteY2" fmla="*/ 6948 h 2701715"/>
              <a:gd name="connsiteX3" fmla="*/ 2413562 w 2413562"/>
              <a:gd name="connsiteY3" fmla="*/ 141891 h 2701715"/>
              <a:gd name="connsiteX0" fmla="*/ 413516 w 2413534"/>
              <a:gd name="connsiteY0" fmla="*/ 2705235 h 2705235"/>
              <a:gd name="connsiteX1" fmla="*/ 94 w 2413534"/>
              <a:gd name="connsiteY1" fmla="*/ 1560259 h 2705235"/>
              <a:gd name="connsiteX2" fmla="*/ 1447386 w 2413534"/>
              <a:gd name="connsiteY2" fmla="*/ 10468 h 2705235"/>
              <a:gd name="connsiteX3" fmla="*/ 2413534 w 2413534"/>
              <a:gd name="connsiteY3" fmla="*/ 145411 h 2705235"/>
              <a:gd name="connsiteX0" fmla="*/ 413853 w 2413871"/>
              <a:gd name="connsiteY0" fmla="*/ 2591707 h 2591707"/>
              <a:gd name="connsiteX1" fmla="*/ 431 w 2413871"/>
              <a:gd name="connsiteY1" fmla="*/ 1446731 h 2591707"/>
              <a:gd name="connsiteX2" fmla="*/ 855372 w 2413871"/>
              <a:gd name="connsiteY2" fmla="*/ 35583 h 2591707"/>
              <a:gd name="connsiteX3" fmla="*/ 2413871 w 2413871"/>
              <a:gd name="connsiteY3" fmla="*/ 31883 h 2591707"/>
              <a:gd name="connsiteX0" fmla="*/ 414129 w 2414147"/>
              <a:gd name="connsiteY0" fmla="*/ 2648458 h 2648458"/>
              <a:gd name="connsiteX1" fmla="*/ 707 w 2414147"/>
              <a:gd name="connsiteY1" fmla="*/ 1503482 h 2648458"/>
              <a:gd name="connsiteX2" fmla="*/ 855648 w 2414147"/>
              <a:gd name="connsiteY2" fmla="*/ 92334 h 2648458"/>
              <a:gd name="connsiteX3" fmla="*/ 2414147 w 2414147"/>
              <a:gd name="connsiteY3" fmla="*/ 88634 h 2648458"/>
              <a:gd name="connsiteX0" fmla="*/ 414129 w 2414147"/>
              <a:gd name="connsiteY0" fmla="*/ 2700002 h 2700002"/>
              <a:gd name="connsiteX1" fmla="*/ 707 w 2414147"/>
              <a:gd name="connsiteY1" fmla="*/ 1555026 h 2700002"/>
              <a:gd name="connsiteX2" fmla="*/ 855648 w 2414147"/>
              <a:gd name="connsiteY2" fmla="*/ 143878 h 2700002"/>
              <a:gd name="connsiteX3" fmla="*/ 2414147 w 2414147"/>
              <a:gd name="connsiteY3" fmla="*/ 140178 h 2700002"/>
              <a:gd name="connsiteX0" fmla="*/ 413671 w 2413689"/>
              <a:gd name="connsiteY0" fmla="*/ 2690380 h 2690380"/>
              <a:gd name="connsiteX1" fmla="*/ 249 w 2413689"/>
              <a:gd name="connsiteY1" fmla="*/ 1545404 h 2690380"/>
              <a:gd name="connsiteX2" fmla="*/ 1046067 w 2413689"/>
              <a:gd name="connsiteY2" fmla="*/ 155118 h 2690380"/>
              <a:gd name="connsiteX3" fmla="*/ 2413689 w 2413689"/>
              <a:gd name="connsiteY3" fmla="*/ 130556 h 2690380"/>
              <a:gd name="connsiteX0" fmla="*/ 413540 w 2413558"/>
              <a:gd name="connsiteY0" fmla="*/ 2672222 h 2672222"/>
              <a:gd name="connsiteX1" fmla="*/ 118 w 2413558"/>
              <a:gd name="connsiteY1" fmla="*/ 1527246 h 2672222"/>
              <a:gd name="connsiteX2" fmla="*/ 1045936 w 2413558"/>
              <a:gd name="connsiteY2" fmla="*/ 136960 h 2672222"/>
              <a:gd name="connsiteX3" fmla="*/ 2413558 w 2413558"/>
              <a:gd name="connsiteY3" fmla="*/ 112398 h 2672222"/>
              <a:gd name="connsiteX0" fmla="*/ 413540 w 2413558"/>
              <a:gd name="connsiteY0" fmla="*/ 2643954 h 2643954"/>
              <a:gd name="connsiteX1" fmla="*/ 118 w 2413558"/>
              <a:gd name="connsiteY1" fmla="*/ 1498978 h 2643954"/>
              <a:gd name="connsiteX2" fmla="*/ 1045936 w 2413558"/>
              <a:gd name="connsiteY2" fmla="*/ 108692 h 2643954"/>
              <a:gd name="connsiteX3" fmla="*/ 2413558 w 2413558"/>
              <a:gd name="connsiteY3" fmla="*/ 84130 h 2643954"/>
              <a:gd name="connsiteX0" fmla="*/ 413540 w 2413558"/>
              <a:gd name="connsiteY0" fmla="*/ 2654831 h 2654831"/>
              <a:gd name="connsiteX1" fmla="*/ 118 w 2413558"/>
              <a:gd name="connsiteY1" fmla="*/ 1509855 h 2654831"/>
              <a:gd name="connsiteX2" fmla="*/ 1045936 w 2413558"/>
              <a:gd name="connsiteY2" fmla="*/ 119569 h 2654831"/>
              <a:gd name="connsiteX3" fmla="*/ 2413558 w 2413558"/>
              <a:gd name="connsiteY3" fmla="*/ 95007 h 2654831"/>
              <a:gd name="connsiteX0" fmla="*/ 413540 w 2413558"/>
              <a:gd name="connsiteY0" fmla="*/ 2672289 h 2672289"/>
              <a:gd name="connsiteX1" fmla="*/ 118 w 2413558"/>
              <a:gd name="connsiteY1" fmla="*/ 1527313 h 2672289"/>
              <a:gd name="connsiteX2" fmla="*/ 1045936 w 2413558"/>
              <a:gd name="connsiteY2" fmla="*/ 137027 h 2672289"/>
              <a:gd name="connsiteX3" fmla="*/ 2413558 w 2413558"/>
              <a:gd name="connsiteY3" fmla="*/ 112465 h 2672289"/>
              <a:gd name="connsiteX0" fmla="*/ 413531 w 2413549"/>
              <a:gd name="connsiteY0" fmla="*/ 2683960 h 2683960"/>
              <a:gd name="connsiteX1" fmla="*/ 109 w 2413549"/>
              <a:gd name="connsiteY1" fmla="*/ 1538984 h 2683960"/>
              <a:gd name="connsiteX2" fmla="*/ 1045927 w 2413549"/>
              <a:gd name="connsiteY2" fmla="*/ 148698 h 2683960"/>
              <a:gd name="connsiteX3" fmla="*/ 2413549 w 2413549"/>
              <a:gd name="connsiteY3" fmla="*/ 124136 h 268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549" h="2683960">
                <a:moveTo>
                  <a:pt x="413531" y="2683960"/>
                </a:moveTo>
                <a:cubicBezTo>
                  <a:pt x="174396" y="2321516"/>
                  <a:pt x="5905" y="1840545"/>
                  <a:pt x="109" y="1538984"/>
                </a:cubicBezTo>
                <a:cubicBezTo>
                  <a:pt x="-9551" y="1036381"/>
                  <a:pt x="625347" y="313189"/>
                  <a:pt x="1045927" y="148698"/>
                </a:cubicBezTo>
                <a:cubicBezTo>
                  <a:pt x="1466507" y="-15793"/>
                  <a:pt x="2110062" y="-70810"/>
                  <a:pt x="2413549" y="124136"/>
                </a:cubicBezTo>
              </a:path>
            </a:pathLst>
          </a:custGeom>
          <a:noFill/>
          <a:ln w="1905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5900688" y="277528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</a:rPr>
              <a:t>Специалисты подсчитали, что порядка 80-90% нужных языковых умений можно привить без особых временных затрат в ходе обычного общения с </a:t>
            </a:r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</a:rPr>
              <a:t>ребёнком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</a:rPr>
              <a:t>!</a:t>
            </a:r>
            <a:endParaRPr lang="ru-RU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199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82550" y="-11606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cxnSp>
        <p:nvCxnSpPr>
          <p:cNvPr id="64" name="PA_库_直接连接符 63"/>
          <p:cNvCxnSpPr/>
          <p:nvPr>
            <p:custDataLst>
              <p:tags r:id="rId1"/>
            </p:custDataLst>
          </p:nvPr>
        </p:nvCxnSpPr>
        <p:spPr>
          <a:xfrm>
            <a:off x="3189287" y="2073436"/>
            <a:ext cx="3528000" cy="0"/>
          </a:xfrm>
          <a:prstGeom prst="line">
            <a:avLst/>
          </a:prstGeom>
          <a:ln w="38100" cap="rnd">
            <a:solidFill>
              <a:srgbClr val="697DA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A_库_文本框 107"/>
          <p:cNvSpPr txBox="1"/>
          <p:nvPr>
            <p:custDataLst>
              <p:tags r:id="rId2"/>
            </p:custDataLst>
          </p:nvPr>
        </p:nvSpPr>
        <p:spPr>
          <a:xfrm>
            <a:off x="4925838" y="2244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77" name="PA_库_椭圆 31"/>
          <p:cNvSpPr/>
          <p:nvPr>
            <p:custDataLst>
              <p:tags r:id="rId3"/>
            </p:custDataLst>
          </p:nvPr>
        </p:nvSpPr>
        <p:spPr>
          <a:xfrm>
            <a:off x="2672611" y="1691674"/>
            <a:ext cx="308922" cy="20566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2">
                <a:lumMod val="40000"/>
                <a:lumOff val="60000"/>
              </a:schemeClr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 81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83" name="任意多边形 82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0615" y="1630435"/>
            <a:ext cx="4137671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697DA9"/>
                </a:solidFill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Учитываем возрастной принцип</a:t>
            </a:r>
            <a:endParaRPr lang="ru-RU" sz="1600" dirty="0">
              <a:solidFill>
                <a:srgbClr val="697DA9"/>
              </a:solidFill>
              <a:effectLst/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60518" y="2570356"/>
            <a:ext cx="6166769" cy="1962612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398" y="1958912"/>
            <a:ext cx="3178199" cy="31781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28679" y="2575795"/>
            <a:ext cx="50914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Общайтесь с новорождённым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малышом!</a:t>
            </a: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Sitka Text" panose="02000505000000020004" pitchFamily="2" charset="0"/>
              <a:ea typeface="Calibri" panose="020F0502020204030204" pitchFamily="34" charset="0"/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 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Sitka Text" panose="02000505000000020004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33963" y="2715491"/>
            <a:ext cx="6093323" cy="1877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мамы – адекватно реагировать на детскую инициативу, разговаривать с ребёнком, произнося слова чётко и медленно, чтобы малыш смог уловить звуки, интонацию и даже мамино настроение.</a:t>
            </a:r>
            <a:endParaRPr lang="ru-RU" sz="1600" dirty="0">
              <a:effectLst/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2637966" y="4736774"/>
            <a:ext cx="6166769" cy="1515362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719560" y="4486147"/>
            <a:ext cx="36311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Приучайте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к твёрдой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пище! 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Sitka Text" panose="02000505000000020004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20334" y="501718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dirty="0" smtClean="0">
              <a:latin typeface="Sitka Text" panose="02000505000000020004" pitchFamily="2" charset="0"/>
              <a:ea typeface="Calibri" panose="020F0502020204030204" pitchFamily="34" charset="0"/>
            </a:endParaRPr>
          </a:p>
          <a:p>
            <a:pPr algn="just"/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</a:rPr>
              <a:t>Д</a:t>
            </a:r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</a:rPr>
              <a:t>ля 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</a:rPr>
              <a:t>нормального произношения необходимо уметь управлять челюстной мускулатурой и правильно дышать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336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  <p:bldP spid="7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82701" y="79920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cxnSp>
        <p:nvCxnSpPr>
          <p:cNvPr id="64" name="PA_库_直接连接符 63"/>
          <p:cNvCxnSpPr/>
          <p:nvPr>
            <p:custDataLst>
              <p:tags r:id="rId1"/>
            </p:custDataLst>
          </p:nvPr>
        </p:nvCxnSpPr>
        <p:spPr>
          <a:xfrm>
            <a:off x="3313996" y="2086403"/>
            <a:ext cx="3528000" cy="0"/>
          </a:xfrm>
          <a:prstGeom prst="line">
            <a:avLst/>
          </a:prstGeom>
          <a:ln w="38100" cap="rnd">
            <a:solidFill>
              <a:srgbClr val="697DA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A_库_文本框 107"/>
          <p:cNvSpPr txBox="1"/>
          <p:nvPr>
            <p:custDataLst>
              <p:tags r:id="rId2"/>
            </p:custDataLst>
          </p:nvPr>
        </p:nvSpPr>
        <p:spPr>
          <a:xfrm>
            <a:off x="4925838" y="2244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77" name="PA_库_椭圆 31"/>
          <p:cNvSpPr/>
          <p:nvPr>
            <p:custDataLst>
              <p:tags r:id="rId3"/>
            </p:custDataLst>
          </p:nvPr>
        </p:nvSpPr>
        <p:spPr>
          <a:xfrm>
            <a:off x="2672611" y="1691674"/>
            <a:ext cx="308922" cy="20566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2">
                <a:lumMod val="40000"/>
                <a:lumOff val="60000"/>
              </a:schemeClr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 81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83" name="任意多边形 82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56293" y="1630435"/>
            <a:ext cx="362631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697DA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Учитываем возрастной принцип</a:t>
            </a:r>
            <a:endParaRPr lang="ru-RU" sz="1600" dirty="0">
              <a:solidFill>
                <a:srgbClr val="697DA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/>
          <a:srcRect t="26916"/>
          <a:stretch/>
        </p:blipFill>
        <p:spPr>
          <a:xfrm rot="10800000" flipH="1">
            <a:off x="9500695" y="4502093"/>
            <a:ext cx="2418317" cy="195565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690087" y="1823413"/>
            <a:ext cx="510723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ctr"/>
            <a:r>
              <a:rPr lang="ru-RU" sz="1600" b="1" i="1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«Что </a:t>
            </a:r>
            <a:r>
              <a:rPr lang="ru-RU" sz="1600" b="1" i="1" dirty="0">
                <a:solidFill>
                  <a:srgbClr val="000000"/>
                </a:solidFill>
                <a:latin typeface="Sitka Text" panose="02000505000000020004" pitchFamily="2" charset="0"/>
              </a:rPr>
              <a:t>чем делают?»</a:t>
            </a:r>
            <a:endParaRPr lang="ru-RU" sz="1600" dirty="0">
              <a:solidFill>
                <a:srgbClr val="000000"/>
              </a:solidFill>
              <a:latin typeface="Sitka Text" panose="02000505000000020004" pitchFamily="2" charset="0"/>
            </a:endParaRPr>
          </a:p>
          <a:p>
            <a:pPr indent="360680" algn="just"/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Цель: закреплять представления детей о предметах и их использовании в </a:t>
            </a: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трудовых процессах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; употребление существительных в дательном </a:t>
            </a:r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падеже.</a:t>
            </a:r>
            <a:endParaRPr lang="ru-RU" sz="1600" dirty="0">
              <a:solidFill>
                <a:srgbClr val="000000"/>
              </a:solidFill>
              <a:latin typeface="Sitka Text" panose="02000505000000020004" pitchFamily="2" charset="0"/>
            </a:endParaRPr>
          </a:p>
          <a:p>
            <a:pPr indent="360680" algn="just"/>
            <a:r>
              <a:rPr lang="ru-RU" sz="1600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Ход игры: На </a:t>
            </a:r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столе разложены картинки – орудия труда, в перевернутом виде. Дети по очереди берут, называют предмет и рассказывают, что этим предметом можно делать.</a:t>
            </a:r>
          </a:p>
          <a:p>
            <a:pPr indent="360680" algn="just"/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Например: ребенок берет картинку – лопата и говорит: «Это лопата. Лопатой можно копать».</a:t>
            </a:r>
          </a:p>
          <a:p>
            <a:pPr indent="360680" algn="just"/>
            <a:r>
              <a:rPr lang="ru-RU" sz="1600" dirty="0">
                <a:solidFill>
                  <a:srgbClr val="000000"/>
                </a:solidFill>
                <a:latin typeface="Sitka Text" panose="02000505000000020004" pitchFamily="2" charset="0"/>
              </a:rPr>
              <a:t>Игру можно провести в форме лото. Ведущий берет картинку и описывает действия, которые можно выполнить с данным пред-метом, а дети отгадывают: «Этим предметом можно копать (лопата). Этим предметом можно строгать доски (рубанок)».</a:t>
            </a:r>
            <a:endParaRPr lang="ru-RU" sz="1600" b="0" i="0" dirty="0">
              <a:solidFill>
                <a:srgbClr val="000000"/>
              </a:solidFill>
              <a:effectLst/>
              <a:latin typeface="Sitka Text" panose="02000505000000020004" pitchFamily="2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408390" y="2765845"/>
            <a:ext cx="4172217" cy="2067365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67113" y="2754858"/>
            <a:ext cx="42939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Называйте предметы 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действия! 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Sitka Text" panose="02000505000000020004" pitchFamily="2" charset="0"/>
            </a:endParaRPr>
          </a:p>
          <a:p>
            <a:pPr algn="just"/>
            <a:endParaRPr lang="ru-RU" dirty="0" smtClean="0">
              <a:latin typeface="Sitka Text" panose="02000505000000020004" pitchFamily="2" charset="0"/>
              <a:ea typeface="Calibri" panose="020F0502020204030204" pitchFamily="34" charset="0"/>
            </a:endParaRPr>
          </a:p>
          <a:p>
            <a:pPr algn="just"/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</a:rPr>
              <a:t>Когда малыш показывает пальцем, мама 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</a:rPr>
              <a:t>должна в этот момент назвать предмет или действие: «это шкаф», «собака лает», «кукла лежит», «котёнок прыгает» и пр. </a:t>
            </a:r>
            <a:endParaRPr lang="ru-RU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89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  <p:bldP spid="7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938" y="-10953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73" name="PA_库_文本框 107"/>
          <p:cNvSpPr txBox="1"/>
          <p:nvPr>
            <p:custDataLst>
              <p:tags r:id="rId1"/>
            </p:custDataLst>
          </p:nvPr>
        </p:nvSpPr>
        <p:spPr>
          <a:xfrm>
            <a:off x="4925838" y="2244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82" name="任意多边形 81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83" name="任意多边形 82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pic>
        <p:nvPicPr>
          <p:cNvPr id="4" name="Picture 2" descr="Сравнение - яблоко, груша и апельсин Стоковое Изображение - изображение  насчитывающей ñ ð²ðµð¶ðµ, ð°: 38934677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4" b="9516"/>
          <a:stretch/>
        </p:blipFill>
        <p:spPr bwMode="auto">
          <a:xfrm>
            <a:off x="3103888" y="4215720"/>
            <a:ext cx="6162024" cy="192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3088" y="1374426"/>
            <a:ext cx="4467849" cy="628738"/>
          </a:xfrm>
          <a:prstGeom prst="rect">
            <a:avLst/>
          </a:prstGeom>
        </p:spPr>
      </p:pic>
      <p:sp>
        <p:nvSpPr>
          <p:cNvPr id="71" name="Прямоугольник 70"/>
          <p:cNvSpPr/>
          <p:nvPr/>
        </p:nvSpPr>
        <p:spPr>
          <a:xfrm>
            <a:off x="2576176" y="2020838"/>
            <a:ext cx="9060767" cy="18899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82863" y="2009358"/>
            <a:ext cx="89789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Побуждайте к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общению!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Sitka Text" panose="02000505000000020004" pitchFamily="2" charset="0"/>
            </a:endParaRPr>
          </a:p>
          <a:p>
            <a:pPr algn="just"/>
            <a:endParaRPr lang="ru-RU" dirty="0" smtClean="0">
              <a:latin typeface="Sitka Text" panose="02000505000000020004" pitchFamily="2" charset="0"/>
              <a:ea typeface="Calibri" panose="020F0502020204030204" pitchFamily="34" charset="0"/>
            </a:endParaRPr>
          </a:p>
          <a:p>
            <a:pPr algn="just"/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</a:rPr>
              <a:t>Например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</a:rPr>
              <a:t>, </a:t>
            </a:r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</a:rPr>
              <a:t>разложите 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</a:rPr>
              <a:t>на столе различные фрукты и спросите: «Что ты хочешь? Яблоко? Да? Нет? Грушу? Да? Нет?» Если он продолжает показывать пальчиком, давайте неправильный фрукт, чтобы ребёнок пытался сказать вам, что ему нужна именно груша. </a:t>
            </a:r>
            <a:endParaRPr lang="ru-RU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328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53147" y="-5462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469" y="4786842"/>
            <a:ext cx="3106737" cy="2071158"/>
          </a:xfrm>
          <a:prstGeom prst="rect">
            <a:avLst/>
          </a:prstGeom>
        </p:spPr>
      </p:pic>
      <p:sp>
        <p:nvSpPr>
          <p:cNvPr id="73" name="PA_库_文本框 107"/>
          <p:cNvSpPr txBox="1"/>
          <p:nvPr>
            <p:custDataLst>
              <p:tags r:id="rId1"/>
            </p:custDataLst>
          </p:nvPr>
        </p:nvSpPr>
        <p:spPr>
          <a:xfrm>
            <a:off x="4925838" y="2244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82" name="任意多边形 81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83" name="任意多边形 82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6654" y="3721479"/>
            <a:ext cx="489760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itka Text" panose="02000505000000020004" pitchFamily="2" charset="0"/>
              </a:rPr>
              <a:t>Покажи на себе</a:t>
            </a:r>
            <a:endParaRPr lang="ru-RU" sz="1100" dirty="0">
              <a:solidFill>
                <a:srgbClr val="000000"/>
              </a:solidFill>
              <a:latin typeface="Sitka Text" panose="02000505000000020004" pitchFamily="2" charset="0"/>
            </a:endParaRPr>
          </a:p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Цель</a:t>
            </a:r>
            <a:r>
              <a:rPr lang="ru-RU" sz="1400" b="1" dirty="0">
                <a:solidFill>
                  <a:srgbClr val="000000"/>
                </a:solidFill>
                <a:latin typeface="Sitka Text" panose="02000505000000020004" pitchFamily="2" charset="0"/>
              </a:rPr>
              <a:t>:</a:t>
            </a:r>
            <a:r>
              <a:rPr lang="ru-RU" sz="1400" dirty="0">
                <a:solidFill>
                  <a:srgbClr val="000000"/>
                </a:solidFill>
                <a:latin typeface="Sitka Text" panose="02000505000000020004" pitchFamily="2" charset="0"/>
              </a:rPr>
              <a:t> уточнение и расширение пассивного словаря: названия частей тела и лица, их назначение.</a:t>
            </a:r>
            <a:endParaRPr lang="ru-RU" sz="1100" dirty="0">
              <a:solidFill>
                <a:srgbClr val="000000"/>
              </a:solidFill>
              <a:latin typeface="Sitka Text" panose="02000505000000020004" pitchFamily="2" charset="0"/>
            </a:endParaRPr>
          </a:p>
          <a:p>
            <a:pPr algn="just"/>
            <a:r>
              <a:rPr lang="ru-RU" sz="1400" b="1" dirty="0">
                <a:solidFill>
                  <a:srgbClr val="000000"/>
                </a:solidFill>
                <a:latin typeface="Sitka Text" panose="02000505000000020004" pitchFamily="2" charset="0"/>
              </a:rPr>
              <a:t>Ход игры:</a:t>
            </a:r>
            <a:r>
              <a:rPr lang="ru-RU" sz="1400" dirty="0">
                <a:solidFill>
                  <a:srgbClr val="000000"/>
                </a:solidFill>
                <a:latin typeface="Sitka Text" panose="02000505000000020004" pitchFamily="2" charset="0"/>
              </a:rPr>
              <a:t> взрослый просит ребенка показать различные части тела или лица.</a:t>
            </a:r>
            <a:endParaRPr lang="ru-RU" sz="1100" dirty="0">
              <a:solidFill>
                <a:srgbClr val="000000"/>
              </a:solidFill>
              <a:latin typeface="Sitka Text" panose="02000505000000020004" pitchFamily="2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Sitka Text" panose="02000505000000020004" pitchFamily="2" charset="0"/>
              </a:rPr>
              <a:t>– Покажи, где у Маши щёчки? Покажи, где у Маши носик? Покажи, где у тебя руки? Покажи, где у тебя ноги? и т.д.</a:t>
            </a:r>
            <a:endParaRPr lang="ru-RU" sz="1100" dirty="0">
              <a:solidFill>
                <a:srgbClr val="000000"/>
              </a:solidFill>
              <a:latin typeface="Sitka Text" panose="02000505000000020004" pitchFamily="2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Sitka Text" panose="02000505000000020004" pitchFamily="2" charset="0"/>
              </a:rPr>
              <a:t>Далее можно усложнить задание, предлагая ребенку уже не название, а назначение части лица или тела.</a:t>
            </a:r>
            <a:endParaRPr lang="ru-RU" sz="1100" dirty="0">
              <a:solidFill>
                <a:srgbClr val="000000"/>
              </a:solidFill>
              <a:latin typeface="Sitka Text" panose="02000505000000020004" pitchFamily="2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Sitka Text" panose="02000505000000020004" pitchFamily="2" charset="0"/>
              </a:rPr>
              <a:t>– Покажи, чем Маша кушает? Чем Маша ходит? Чем Маша смотрит? Чем Маша слушает?</a:t>
            </a:r>
            <a:endParaRPr lang="ru-RU" sz="1100" b="0" i="0" dirty="0">
              <a:solidFill>
                <a:srgbClr val="000000"/>
              </a:solidFill>
              <a:effectLst/>
              <a:latin typeface="Sitka Text" panose="02000505000000020004" pitchFamily="2" charset="0"/>
            </a:endParaRP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53088" y="1374426"/>
            <a:ext cx="4467849" cy="628738"/>
          </a:xfrm>
          <a:prstGeom prst="rect">
            <a:avLst/>
          </a:prstGeom>
        </p:spPr>
      </p:pic>
      <p:sp>
        <p:nvSpPr>
          <p:cNvPr id="74" name="Прямоугольник 73"/>
          <p:cNvSpPr/>
          <p:nvPr/>
        </p:nvSpPr>
        <p:spPr>
          <a:xfrm>
            <a:off x="2327384" y="1963967"/>
            <a:ext cx="9348201" cy="1647507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34879" y="1945250"/>
            <a:ext cx="9340706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Формируйте и обогащайте словарный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Sitka Text" panose="02000505000000020004" pitchFamily="2" charset="0"/>
                <a:ea typeface="Calibri" panose="020F0502020204030204" pitchFamily="34" charset="0"/>
              </a:rPr>
              <a:t>запас!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Sitka Text" panose="02000505000000020004" pitchFamily="2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Первоначальная </a:t>
            </a:r>
            <a:r>
              <a:rPr lang="ru-RU" dirty="0"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– формирование пассивного словаря, активный подключится немного позже (после 2-2,5 лет). Отдавать предпочтение нужно именно обычному вашему взаимодействию с ребёнком. </a:t>
            </a:r>
            <a:endParaRPr lang="ru-RU" sz="1600" dirty="0">
              <a:effectLst/>
              <a:latin typeface="Sitka Text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10"/>
          <a:srcRect t="26916"/>
          <a:stretch/>
        </p:blipFill>
        <p:spPr>
          <a:xfrm rot="10800000" flipH="1">
            <a:off x="9376668" y="4340994"/>
            <a:ext cx="2418317" cy="213800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67353" y="3611474"/>
            <a:ext cx="459529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itka Text" panose="02000505000000020004" pitchFamily="2" charset="0"/>
              </a:rPr>
              <a:t>Покажи семью</a:t>
            </a:r>
            <a:endParaRPr lang="ru-RU" sz="1400" dirty="0">
              <a:solidFill>
                <a:srgbClr val="000000"/>
              </a:solidFill>
              <a:latin typeface="Sitka Text" panose="02000505000000020004" pitchFamily="2" charset="0"/>
            </a:endParaRPr>
          </a:p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Цель</a:t>
            </a:r>
            <a:r>
              <a:rPr lang="ru-RU" sz="1400" b="1" dirty="0">
                <a:solidFill>
                  <a:srgbClr val="000000"/>
                </a:solidFill>
                <a:latin typeface="Sitka Text" panose="02000505000000020004" pitchFamily="2" charset="0"/>
              </a:rPr>
              <a:t>:</a:t>
            </a:r>
            <a:r>
              <a:rPr lang="ru-RU" sz="1400" dirty="0">
                <a:solidFill>
                  <a:srgbClr val="000000"/>
                </a:solidFill>
                <a:latin typeface="Sitka Text" panose="02000505000000020004" pitchFamily="2" charset="0"/>
              </a:rPr>
              <a:t> уточнение и расширение пассивного словаря.</a:t>
            </a:r>
          </a:p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Оборудование</a:t>
            </a:r>
            <a:r>
              <a:rPr lang="ru-RU" sz="1400" dirty="0">
                <a:solidFill>
                  <a:srgbClr val="000000"/>
                </a:solidFill>
                <a:latin typeface="Sitka Text" panose="02000505000000020004" pitchFamily="2" charset="0"/>
              </a:rPr>
              <a:t>: семейные фотографии.</a:t>
            </a:r>
          </a:p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Sitka Text" panose="02000505000000020004" pitchFamily="2" charset="0"/>
              </a:rPr>
              <a:t>Ход </a:t>
            </a:r>
            <a:r>
              <a:rPr lang="ru-RU" sz="1400" b="1" dirty="0">
                <a:solidFill>
                  <a:srgbClr val="000000"/>
                </a:solidFill>
                <a:latin typeface="Sitka Text" panose="02000505000000020004" pitchFamily="2" charset="0"/>
              </a:rPr>
              <a:t>игры:</a:t>
            </a:r>
            <a:r>
              <a:rPr lang="ru-RU" sz="1400" dirty="0">
                <a:solidFill>
                  <a:srgbClr val="000000"/>
                </a:solidFill>
                <a:latin typeface="Sitka Text" panose="02000505000000020004" pitchFamily="2" charset="0"/>
              </a:rPr>
              <a:t> взрослый вместе с ребенком рассматривает семейные фотографии и просит найти изображение самого ребенка, показать маму, папу, бабушку, дедушку и других родственников, дачу, цветы, дерево, другие знакомые предметы и объекты.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Sitka Text" panose="02000505000000020004" pitchFamily="2" charset="0"/>
              </a:rPr>
              <a:t>– Покажи, где на фотографии мама. Найди и покажи папу. А где цветочки, которые ты летом на даче рвал у бабушки?</a:t>
            </a:r>
            <a:endParaRPr lang="ru-RU" sz="1400" b="0" i="0" dirty="0">
              <a:solidFill>
                <a:srgbClr val="000000"/>
              </a:solidFill>
              <a:effectLst/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220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F7DBC84F-CFD1-4ACF-8606-8EB1674EF91B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可爱恐龙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1075</Words>
  <Application>Microsoft Office PowerPoint</Application>
  <PresentationFormat>Широкоэкранный</PresentationFormat>
  <Paragraphs>120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微软雅黑</vt:lpstr>
      <vt:lpstr>Arial</vt:lpstr>
      <vt:lpstr>Calibri</vt:lpstr>
      <vt:lpstr>等线</vt:lpstr>
      <vt:lpstr>等线 Light</vt:lpstr>
      <vt:lpstr>Sitka Text</vt:lpstr>
      <vt:lpstr>Times New Roman</vt:lpstr>
      <vt:lpstr>Wingdings</vt:lpstr>
      <vt:lpstr>方正静蕾简体</vt:lpstr>
      <vt:lpstr>Office 主题​​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雷锋PPT网www.lfppt.com</dc:title>
  <dc:creator>雷锋PPT网www.lfppt.com</dc:creator>
  <cp:keywords>雷锋PPT网www.lfppt.com</cp:keywords>
  <dc:description>雷锋PPT网www.lfppt.com</dc:description>
  <cp:lastModifiedBy>Ekate</cp:lastModifiedBy>
  <cp:revision>189</cp:revision>
  <dcterms:created xsi:type="dcterms:W3CDTF">2018-02-08T10:13:46Z</dcterms:created>
  <dcterms:modified xsi:type="dcterms:W3CDTF">2023-03-01T19:02:51Z</dcterms:modified>
  <cp:category>雷锋PPT网www.lfppt.com</cp:category>
</cp:coreProperties>
</file>